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handoutMasterIdLst>
    <p:handoutMasterId r:id="rId38"/>
  </p:handoutMasterIdLst>
  <p:sldIdLst>
    <p:sldId id="256" r:id="rId2"/>
    <p:sldId id="268" r:id="rId3"/>
    <p:sldId id="281" r:id="rId4"/>
    <p:sldId id="257" r:id="rId5"/>
    <p:sldId id="260" r:id="rId6"/>
    <p:sldId id="258" r:id="rId7"/>
    <p:sldId id="287" r:id="rId8"/>
    <p:sldId id="286" r:id="rId9"/>
    <p:sldId id="259" r:id="rId10"/>
    <p:sldId id="273" r:id="rId11"/>
    <p:sldId id="261" r:id="rId12"/>
    <p:sldId id="282" r:id="rId13"/>
    <p:sldId id="265" r:id="rId14"/>
    <p:sldId id="264" r:id="rId15"/>
    <p:sldId id="263" r:id="rId16"/>
    <p:sldId id="262" r:id="rId17"/>
    <p:sldId id="270" r:id="rId18"/>
    <p:sldId id="271" r:id="rId19"/>
    <p:sldId id="269" r:id="rId20"/>
    <p:sldId id="272" r:id="rId21"/>
    <p:sldId id="267" r:id="rId22"/>
    <p:sldId id="266" r:id="rId23"/>
    <p:sldId id="275" r:id="rId24"/>
    <p:sldId id="276" r:id="rId25"/>
    <p:sldId id="288" r:id="rId26"/>
    <p:sldId id="278" r:id="rId27"/>
    <p:sldId id="283" r:id="rId28"/>
    <p:sldId id="277" r:id="rId29"/>
    <p:sldId id="289" r:id="rId30"/>
    <p:sldId id="279" r:id="rId31"/>
    <p:sldId id="291" r:id="rId32"/>
    <p:sldId id="290" r:id="rId33"/>
    <p:sldId id="280" r:id="rId34"/>
    <p:sldId id="284" r:id="rId35"/>
    <p:sldId id="285" r:id="rId36"/>
    <p:sldId id="274" r:id="rId3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6434"/>
          </a:xfrm>
          <a:prstGeom prst="rect">
            <a:avLst/>
          </a:prstGeom>
        </p:spPr>
        <p:txBody>
          <a:bodyPr vert="horz" lIns="91440" tIns="45720" rIns="91440" bIns="45720" rtlCol="0"/>
          <a:lstStyle>
            <a:lvl1pPr algn="r">
              <a:defRPr sz="1200"/>
            </a:lvl1pPr>
          </a:lstStyle>
          <a:p>
            <a:fld id="{67E30068-6161-468D-A5AD-5C5B3241AA73}" type="datetimeFigureOut">
              <a:rPr lang="en-US" smtClean="0"/>
              <a:t>3/24/2025</a:t>
            </a:fld>
            <a:endParaRPr lang="en-US"/>
          </a:p>
        </p:txBody>
      </p:sp>
      <p:sp>
        <p:nvSpPr>
          <p:cNvPr id="4" name="Footer Placeholder 3"/>
          <p:cNvSpPr>
            <a:spLocks noGrp="1"/>
          </p:cNvSpPr>
          <p:nvPr>
            <p:ph type="ftr" sz="quarter" idx="2"/>
          </p:nvPr>
        </p:nvSpPr>
        <p:spPr>
          <a:xfrm>
            <a:off x="0" y="8829967"/>
            <a:ext cx="297180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6433"/>
          </a:xfrm>
          <a:prstGeom prst="rect">
            <a:avLst/>
          </a:prstGeom>
        </p:spPr>
        <p:txBody>
          <a:bodyPr vert="horz" lIns="91440" tIns="45720" rIns="91440" bIns="45720" rtlCol="0" anchor="b"/>
          <a:lstStyle>
            <a:lvl1pPr algn="r">
              <a:defRPr sz="1200"/>
            </a:lvl1pPr>
          </a:lstStyle>
          <a:p>
            <a:fld id="{AD21834E-13BE-470B-A8ED-77ED7D98D62B}" type="slidenum">
              <a:rPr lang="en-US" smtClean="0"/>
              <a:t>‹#›</a:t>
            </a:fld>
            <a:endParaRPr lang="en-US"/>
          </a:p>
        </p:txBody>
      </p:sp>
    </p:spTree>
    <p:extLst>
      <p:ext uri="{BB962C8B-B14F-4D97-AF65-F5344CB8AC3E}">
        <p14:creationId xmlns:p14="http://schemas.microsoft.com/office/powerpoint/2010/main" val="411509220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2825786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C59560-52F9-4BA1-8833-AF269BA07B85}"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950503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3692860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10208459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867619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11701611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18150109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17761802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4173203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3004893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C59560-52F9-4BA1-8833-AF269BA07B85}" type="datetimeFigureOut">
              <a:rPr lang="en-US" smtClean="0"/>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4243658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C59560-52F9-4BA1-8833-AF269BA07B85}"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2574248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C59560-52F9-4BA1-8833-AF269BA07B85}" type="datetimeFigureOut">
              <a:rPr lang="en-US" smtClean="0"/>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1439843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C59560-52F9-4BA1-8833-AF269BA07B85}" type="datetimeFigureOut">
              <a:rPr lang="en-US" smtClean="0"/>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383495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59560-52F9-4BA1-8833-AF269BA07B85}" type="datetimeFigureOut">
              <a:rPr lang="en-US" smtClean="0"/>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274258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C59560-52F9-4BA1-8833-AF269BA07B85}"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2467837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C59560-52F9-4BA1-8833-AF269BA07B85}" type="datetimeFigureOut">
              <a:rPr lang="en-US" smtClean="0"/>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86F0E6-45CB-4EAD-B543-203BBFA0C457}" type="slidenum">
              <a:rPr lang="en-US" smtClean="0"/>
              <a:t>‹#›</a:t>
            </a:fld>
            <a:endParaRPr lang="en-US"/>
          </a:p>
        </p:txBody>
      </p:sp>
    </p:spTree>
    <p:extLst>
      <p:ext uri="{BB962C8B-B14F-4D97-AF65-F5344CB8AC3E}">
        <p14:creationId xmlns:p14="http://schemas.microsoft.com/office/powerpoint/2010/main" val="436128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9C59560-52F9-4BA1-8833-AF269BA07B85}" type="datetimeFigureOut">
              <a:rPr lang="en-US" smtClean="0"/>
              <a:t>3/24/2025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286F0E6-45CB-4EAD-B543-203BBFA0C457}" type="slidenum">
              <a:rPr lang="en-US" smtClean="0"/>
              <a:t>‹#›</a:t>
            </a:fld>
            <a:endParaRPr lang="en-US"/>
          </a:p>
        </p:txBody>
      </p:sp>
    </p:spTree>
    <p:extLst>
      <p:ext uri="{BB962C8B-B14F-4D97-AF65-F5344CB8AC3E}">
        <p14:creationId xmlns:p14="http://schemas.microsoft.com/office/powerpoint/2010/main" val="2290008004"/>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 id="2147483778" r:id="rId12"/>
    <p:sldLayoutId id="2147483779" r:id="rId13"/>
    <p:sldLayoutId id="2147483780" r:id="rId14"/>
    <p:sldLayoutId id="2147483781" r:id="rId15"/>
    <p:sldLayoutId id="2147483782" r:id="rId16"/>
    <p:sldLayoutId id="214748378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mailto:Kristen.welker@mountmarty.edu"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mailto:kristywelker@mountmarty.edu" TargetMode="External"/><Relationship Id="rId2" Type="http://schemas.openxmlformats.org/officeDocument/2006/relationships/hyperlink" Target="mailto:aferris@mountmarty.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66916"/>
            <a:ext cx="9144000" cy="3846027"/>
          </a:xfrm>
        </p:spPr>
        <p:txBody>
          <a:bodyPr>
            <a:normAutofit/>
          </a:bodyPr>
          <a:lstStyle/>
          <a:p>
            <a:r>
              <a:rPr lang="en-US" dirty="0"/>
              <a:t>Mount Marty University</a:t>
            </a:r>
            <a:br>
              <a:rPr lang="en-US" dirty="0"/>
            </a:br>
            <a:r>
              <a:rPr lang="en-US" dirty="0"/>
              <a:t>Orientation for Conducting Research with Human Participants</a:t>
            </a:r>
          </a:p>
        </p:txBody>
      </p:sp>
      <p:sp>
        <p:nvSpPr>
          <p:cNvPr id="3" name="Subtitle 2"/>
          <p:cNvSpPr>
            <a:spLocks noGrp="1"/>
          </p:cNvSpPr>
          <p:nvPr>
            <p:ph type="subTitle" idx="1"/>
          </p:nvPr>
        </p:nvSpPr>
        <p:spPr>
          <a:xfrm>
            <a:off x="1524000" y="4612944"/>
            <a:ext cx="9144000" cy="1692322"/>
          </a:xfrm>
        </p:spPr>
        <p:txBody>
          <a:bodyPr>
            <a:normAutofit/>
          </a:bodyPr>
          <a:lstStyle/>
          <a:p>
            <a:r>
              <a:rPr lang="en-US" sz="2400" dirty="0"/>
              <a:t>Spring 2025</a:t>
            </a:r>
          </a:p>
          <a:p>
            <a:r>
              <a:rPr lang="en-US" sz="2400" dirty="0"/>
              <a:t>Dr. Alan Ferris</a:t>
            </a:r>
          </a:p>
          <a:p>
            <a:r>
              <a:rPr lang="en-US" sz="2400" dirty="0"/>
              <a:t>Chair, MMU Institutional Review Board</a:t>
            </a:r>
          </a:p>
        </p:txBody>
      </p:sp>
    </p:spTree>
    <p:extLst>
      <p:ext uri="{BB962C8B-B14F-4D97-AF65-F5344CB8AC3E}">
        <p14:creationId xmlns:p14="http://schemas.microsoft.com/office/powerpoint/2010/main" val="2741595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047466"/>
          </a:xfrm>
        </p:spPr>
        <p:txBody>
          <a:bodyPr>
            <a:normAutofit/>
          </a:bodyPr>
          <a:lstStyle/>
          <a:p>
            <a:r>
              <a:rPr lang="en-US" dirty="0"/>
              <a:t>Three Levels of IRB Involvement (Overview)</a:t>
            </a:r>
          </a:p>
        </p:txBody>
      </p:sp>
      <p:sp>
        <p:nvSpPr>
          <p:cNvPr id="3" name="Content Placeholder 2"/>
          <p:cNvSpPr>
            <a:spLocks noGrp="1"/>
          </p:cNvSpPr>
          <p:nvPr>
            <p:ph idx="1"/>
          </p:nvPr>
        </p:nvSpPr>
        <p:spPr>
          <a:xfrm>
            <a:off x="1484310" y="1661652"/>
            <a:ext cx="10461884" cy="4643614"/>
          </a:xfrm>
        </p:spPr>
        <p:txBody>
          <a:bodyPr anchor="t">
            <a:normAutofit/>
          </a:bodyPr>
          <a:lstStyle/>
          <a:p>
            <a:pPr lvl="1"/>
            <a:r>
              <a:rPr lang="en-US" sz="2800" b="1" i="1" dirty="0"/>
              <a:t>Exempt from IRB Review</a:t>
            </a:r>
            <a:r>
              <a:rPr lang="en-US" sz="2800" dirty="0"/>
              <a:t>, only need to notify IRB of research</a:t>
            </a:r>
          </a:p>
          <a:p>
            <a:pPr lvl="2"/>
            <a:r>
              <a:rPr lang="en-US" sz="2600" dirty="0"/>
              <a:t>Minimal risk and meets one of the five criteria for exempt research (next 4 slides)</a:t>
            </a:r>
          </a:p>
          <a:p>
            <a:pPr lvl="1"/>
            <a:r>
              <a:rPr lang="en-US" sz="2800" b="1" i="1" dirty="0"/>
              <a:t>Expedited IRB Review </a:t>
            </a:r>
            <a:r>
              <a:rPr lang="en-US" sz="2800" dirty="0"/>
              <a:t>(one committee member reviews)</a:t>
            </a:r>
          </a:p>
          <a:p>
            <a:pPr lvl="2"/>
            <a:r>
              <a:rPr lang="en-US" sz="2600" dirty="0"/>
              <a:t>Minimal risk, does not meet any of the exempt categories, does meet one of the seven criteria for expedited review (in 5 slides)</a:t>
            </a:r>
          </a:p>
          <a:p>
            <a:pPr lvl="1"/>
            <a:r>
              <a:rPr lang="en-US" sz="2800" b="1" i="1" dirty="0"/>
              <a:t>Full IRB Review </a:t>
            </a:r>
            <a:r>
              <a:rPr lang="en-US" sz="2800" dirty="0"/>
              <a:t>(full committee reviews)</a:t>
            </a:r>
          </a:p>
          <a:p>
            <a:pPr lvl="2"/>
            <a:r>
              <a:rPr lang="en-US" sz="2600" dirty="0"/>
              <a:t>More than minimal risk or involves a vulnerable population (in 11 slides)</a:t>
            </a:r>
          </a:p>
        </p:txBody>
      </p:sp>
    </p:spTree>
    <p:extLst>
      <p:ext uri="{BB962C8B-B14F-4D97-AF65-F5344CB8AC3E}">
        <p14:creationId xmlns:p14="http://schemas.microsoft.com/office/powerpoint/2010/main" val="2461924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432620"/>
            <a:ext cx="10018713" cy="1189704"/>
          </a:xfrm>
        </p:spPr>
        <p:txBody>
          <a:bodyPr/>
          <a:lstStyle/>
          <a:p>
            <a:r>
              <a:rPr lang="en-US" dirty="0"/>
              <a:t>Exempt from IRB Review (1 of 4)</a:t>
            </a:r>
          </a:p>
        </p:txBody>
      </p:sp>
      <p:sp>
        <p:nvSpPr>
          <p:cNvPr id="3" name="Content Placeholder 2"/>
          <p:cNvSpPr>
            <a:spLocks noGrp="1"/>
          </p:cNvSpPr>
          <p:nvPr>
            <p:ph idx="1"/>
          </p:nvPr>
        </p:nvSpPr>
        <p:spPr>
          <a:xfrm>
            <a:off x="1484310" y="1622325"/>
            <a:ext cx="10018713" cy="5053778"/>
          </a:xfrm>
        </p:spPr>
        <p:txBody>
          <a:bodyPr anchor="t">
            <a:noAutofit/>
          </a:bodyPr>
          <a:lstStyle/>
          <a:p>
            <a:r>
              <a:rPr lang="en-US" dirty="0"/>
              <a:t>1</a:t>
            </a:r>
            <a:r>
              <a:rPr lang="en-US" sz="2800" dirty="0"/>
              <a:t>. </a:t>
            </a:r>
            <a:r>
              <a:rPr lang="en-US" sz="2800" b="1" dirty="0"/>
              <a:t>Research conducted in established or commonly accepted educational settings, involving normal educational practices. </a:t>
            </a:r>
            <a:r>
              <a:rPr lang="en-US" sz="2800" dirty="0"/>
              <a:t>Such as research on regular and special education instructional strategies, or research on the effectiveness or the comparison among instructional techniques, curricula, or classroom management methods.</a:t>
            </a:r>
          </a:p>
          <a:p>
            <a:endParaRPr lang="en-US" sz="2800" dirty="0"/>
          </a:p>
          <a:p>
            <a:pPr marL="0" indent="0">
              <a:buNone/>
            </a:pPr>
            <a:endParaRPr lang="en-US" sz="2800" dirty="0"/>
          </a:p>
        </p:txBody>
      </p:sp>
    </p:spTree>
    <p:extLst>
      <p:ext uri="{BB962C8B-B14F-4D97-AF65-F5344CB8AC3E}">
        <p14:creationId xmlns:p14="http://schemas.microsoft.com/office/powerpoint/2010/main" val="2757236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432620"/>
            <a:ext cx="10018713" cy="1189704"/>
          </a:xfrm>
        </p:spPr>
        <p:txBody>
          <a:bodyPr/>
          <a:lstStyle/>
          <a:p>
            <a:r>
              <a:rPr lang="en-US" dirty="0"/>
              <a:t>Exempt from IRB Review (2 of 4)</a:t>
            </a:r>
          </a:p>
        </p:txBody>
      </p:sp>
      <p:sp>
        <p:nvSpPr>
          <p:cNvPr id="3" name="Content Placeholder 2"/>
          <p:cNvSpPr>
            <a:spLocks noGrp="1"/>
          </p:cNvSpPr>
          <p:nvPr>
            <p:ph idx="1"/>
          </p:nvPr>
        </p:nvSpPr>
        <p:spPr>
          <a:xfrm>
            <a:off x="1484310" y="1622325"/>
            <a:ext cx="10018713" cy="5053778"/>
          </a:xfrm>
        </p:spPr>
        <p:txBody>
          <a:bodyPr anchor="t">
            <a:noAutofit/>
          </a:bodyPr>
          <a:lstStyle/>
          <a:p>
            <a:r>
              <a:rPr lang="en-US" sz="2800" dirty="0"/>
              <a:t>2. </a:t>
            </a:r>
            <a:r>
              <a:rPr lang="en-US" sz="2800" b="1" dirty="0"/>
              <a:t>Research involving the use of educational tests, survey procedures, interview procedures or observation of public behavior and the data is such that if it is publically released it will not place the participants at risk of criminal or civil liability or damage their employment or reputations.</a:t>
            </a:r>
          </a:p>
          <a:p>
            <a:pPr lvl="1"/>
            <a:r>
              <a:rPr lang="en-US" sz="2400" dirty="0"/>
              <a:t>Almost all testing, survey and observational research fall into this category.</a:t>
            </a:r>
          </a:p>
        </p:txBody>
      </p:sp>
    </p:spTree>
    <p:extLst>
      <p:ext uri="{BB962C8B-B14F-4D97-AF65-F5344CB8AC3E}">
        <p14:creationId xmlns:p14="http://schemas.microsoft.com/office/powerpoint/2010/main" val="2593147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Exempt from IRB Review (3 of 4)</a:t>
            </a:r>
          </a:p>
        </p:txBody>
      </p:sp>
      <p:sp>
        <p:nvSpPr>
          <p:cNvPr id="3" name="Content Placeholder 2"/>
          <p:cNvSpPr>
            <a:spLocks noGrp="1"/>
          </p:cNvSpPr>
          <p:nvPr>
            <p:ph idx="1"/>
          </p:nvPr>
        </p:nvSpPr>
        <p:spPr>
          <a:xfrm>
            <a:off x="1484310" y="2281084"/>
            <a:ext cx="10018713" cy="3510116"/>
          </a:xfrm>
        </p:spPr>
        <p:txBody>
          <a:bodyPr anchor="t">
            <a:normAutofit/>
          </a:bodyPr>
          <a:lstStyle/>
          <a:p>
            <a:r>
              <a:rPr lang="en-US" dirty="0"/>
              <a:t>3</a:t>
            </a:r>
            <a:r>
              <a:rPr lang="en-US" sz="2800" dirty="0"/>
              <a:t>. </a:t>
            </a:r>
            <a:r>
              <a:rPr lang="en-US" sz="2800" b="1" dirty="0"/>
              <a:t>Research involving collection or study of existing data, documents, records, or pathological or diagnostic specimens</a:t>
            </a:r>
            <a:r>
              <a:rPr lang="en-US" sz="2800" dirty="0"/>
              <a:t>.</a:t>
            </a:r>
          </a:p>
          <a:p>
            <a:endParaRPr lang="en-US" sz="2800" dirty="0"/>
          </a:p>
          <a:p>
            <a:r>
              <a:rPr lang="en-US" sz="2800" dirty="0"/>
              <a:t>4. </a:t>
            </a:r>
            <a:r>
              <a:rPr lang="en-US" sz="2800" b="1" dirty="0"/>
              <a:t>Research studying, evaluating, or examining the public benefit of service programs if the study has been approved by the department or agency head.</a:t>
            </a:r>
          </a:p>
        </p:txBody>
      </p:sp>
    </p:spTree>
    <p:extLst>
      <p:ext uri="{BB962C8B-B14F-4D97-AF65-F5344CB8AC3E}">
        <p14:creationId xmlns:p14="http://schemas.microsoft.com/office/powerpoint/2010/main" val="1832053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Exempt from IRB Review (4 of 4)</a:t>
            </a:r>
          </a:p>
        </p:txBody>
      </p:sp>
      <p:sp>
        <p:nvSpPr>
          <p:cNvPr id="3" name="Content Placeholder 2"/>
          <p:cNvSpPr>
            <a:spLocks noGrp="1"/>
          </p:cNvSpPr>
          <p:nvPr>
            <p:ph idx="1"/>
          </p:nvPr>
        </p:nvSpPr>
        <p:spPr>
          <a:xfrm>
            <a:off x="1484310" y="2210937"/>
            <a:ext cx="10018713" cy="3580263"/>
          </a:xfrm>
        </p:spPr>
        <p:txBody>
          <a:bodyPr>
            <a:normAutofit lnSpcReduction="10000"/>
          </a:bodyPr>
          <a:lstStyle/>
          <a:p>
            <a:r>
              <a:rPr lang="en-US" sz="2800" dirty="0"/>
              <a:t>5. </a:t>
            </a:r>
            <a:r>
              <a:rPr lang="en-US" sz="2800" b="1" dirty="0"/>
              <a:t>Research involving taste and food quality evaluation or consumer acceptance studies, and the study involves the evaluation of taste or food quality, and the food has ingredients, chemicals, and contaminants below the level defined as safe by the Food and Drug Administration or approved by the Environmental Protection Agency or the Food Safety and Inspection Service of the U.D. Department of Agriculture.</a:t>
            </a:r>
          </a:p>
          <a:p>
            <a:endParaRPr lang="en-US" dirty="0"/>
          </a:p>
          <a:p>
            <a:endParaRPr lang="en-US" dirty="0"/>
          </a:p>
        </p:txBody>
      </p:sp>
    </p:spTree>
    <p:extLst>
      <p:ext uri="{BB962C8B-B14F-4D97-AF65-F5344CB8AC3E}">
        <p14:creationId xmlns:p14="http://schemas.microsoft.com/office/powerpoint/2010/main" val="964655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Expedited Review (1 of 6)</a:t>
            </a:r>
            <a:br>
              <a:rPr lang="en-US" dirty="0"/>
            </a:br>
            <a:r>
              <a:rPr lang="en-US" dirty="0"/>
              <a:t>(only one committee member reviews the proposal)</a:t>
            </a:r>
          </a:p>
        </p:txBody>
      </p:sp>
      <p:sp>
        <p:nvSpPr>
          <p:cNvPr id="3" name="Content Placeholder 2"/>
          <p:cNvSpPr>
            <a:spLocks noGrp="1"/>
          </p:cNvSpPr>
          <p:nvPr>
            <p:ph idx="1"/>
          </p:nvPr>
        </p:nvSpPr>
        <p:spPr>
          <a:xfrm>
            <a:off x="1484310" y="2231923"/>
            <a:ext cx="10018713" cy="3559277"/>
          </a:xfrm>
        </p:spPr>
        <p:txBody>
          <a:bodyPr>
            <a:normAutofit/>
          </a:bodyPr>
          <a:lstStyle/>
          <a:p>
            <a:r>
              <a:rPr lang="en-US" b="1" dirty="0"/>
              <a:t>Must have Minimal Risk and fit into one of 7 categories.</a:t>
            </a:r>
          </a:p>
          <a:p>
            <a:r>
              <a:rPr lang="en-US" dirty="0"/>
              <a:t>1. </a:t>
            </a:r>
            <a:r>
              <a:rPr lang="en-US" b="1" dirty="0"/>
              <a:t>Clinical Studies </a:t>
            </a:r>
          </a:p>
          <a:p>
            <a:pPr lvl="1"/>
            <a:r>
              <a:rPr lang="en-US" sz="2400" dirty="0"/>
              <a:t>A) </a:t>
            </a:r>
            <a:r>
              <a:rPr lang="en-US" sz="2400" b="1" dirty="0"/>
              <a:t>New applications for existing drugs</a:t>
            </a:r>
            <a:r>
              <a:rPr lang="en-US" sz="2400" dirty="0"/>
              <a:t>. Research on the marketing of drugs that may significantly increase the risks or decrease the acceptability of a drug is not eligible for expedited review.</a:t>
            </a:r>
          </a:p>
          <a:p>
            <a:pPr lvl="1"/>
            <a:r>
              <a:rPr lang="en-US" sz="2400" dirty="0"/>
              <a:t>B) </a:t>
            </a:r>
            <a:r>
              <a:rPr lang="en-US" sz="2400" b="1" dirty="0"/>
              <a:t>Medical Devices if they have been approved for marketing and is being used in accordance with its approved labeling</a:t>
            </a:r>
            <a:r>
              <a:rPr lang="en-US" sz="2400" dirty="0"/>
              <a:t>.</a:t>
            </a:r>
          </a:p>
        </p:txBody>
      </p:sp>
    </p:spTree>
    <p:extLst>
      <p:ext uri="{BB962C8B-B14F-4D97-AF65-F5344CB8AC3E}">
        <p14:creationId xmlns:p14="http://schemas.microsoft.com/office/powerpoint/2010/main" val="2614457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Expedited Review (2 of 6)</a:t>
            </a:r>
          </a:p>
        </p:txBody>
      </p:sp>
      <p:sp>
        <p:nvSpPr>
          <p:cNvPr id="3" name="Content Placeholder 2"/>
          <p:cNvSpPr>
            <a:spLocks noGrp="1"/>
          </p:cNvSpPr>
          <p:nvPr>
            <p:ph idx="1"/>
          </p:nvPr>
        </p:nvSpPr>
        <p:spPr>
          <a:xfrm>
            <a:off x="1484310" y="1815153"/>
            <a:ext cx="10018713" cy="3976048"/>
          </a:xfrm>
        </p:spPr>
        <p:txBody>
          <a:bodyPr>
            <a:normAutofit/>
          </a:bodyPr>
          <a:lstStyle/>
          <a:p>
            <a:r>
              <a:rPr lang="en-US" dirty="0"/>
              <a:t>2. </a:t>
            </a:r>
            <a:r>
              <a:rPr lang="en-US" b="1" dirty="0"/>
              <a:t>Collection of blood samples by finger stick, heel stick, ear stick or venipuncture from</a:t>
            </a:r>
          </a:p>
          <a:p>
            <a:pPr marL="457200" lvl="1" indent="0">
              <a:buNone/>
            </a:pPr>
            <a:r>
              <a:rPr lang="en-US" sz="2400" dirty="0"/>
              <a:t>a) </a:t>
            </a:r>
            <a:r>
              <a:rPr lang="en-US" sz="2400" b="1" dirty="0"/>
              <a:t>healthy, nonpregnant adults who weigh at least 110 pounds, not to exceed 550 ml in an 8-week </a:t>
            </a:r>
            <a:r>
              <a:rPr lang="en-US" sz="2400" dirty="0"/>
              <a:t>period, or</a:t>
            </a:r>
          </a:p>
          <a:p>
            <a:pPr marL="457200" lvl="1" indent="0">
              <a:buNone/>
            </a:pPr>
            <a:r>
              <a:rPr lang="en-US" sz="2400" dirty="0"/>
              <a:t>b) </a:t>
            </a:r>
            <a:r>
              <a:rPr lang="en-US" sz="2400" b="1" dirty="0"/>
              <a:t>from other adults and children, considering the age, weight and health of the participants, the collection procedures, and amount of blood collected (may not exceed 3 ml per kg in an 8-week period</a:t>
            </a:r>
            <a:r>
              <a:rPr lang="en-US" sz="2400" dirty="0"/>
              <a:t>)</a:t>
            </a:r>
          </a:p>
          <a:p>
            <a:endParaRPr lang="en-US" dirty="0"/>
          </a:p>
        </p:txBody>
      </p:sp>
    </p:spTree>
    <p:extLst>
      <p:ext uri="{BB962C8B-B14F-4D97-AF65-F5344CB8AC3E}">
        <p14:creationId xmlns:p14="http://schemas.microsoft.com/office/powerpoint/2010/main" val="27072141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67148"/>
            <a:ext cx="10018713" cy="845575"/>
          </a:xfrm>
        </p:spPr>
        <p:txBody>
          <a:bodyPr>
            <a:normAutofit/>
          </a:bodyPr>
          <a:lstStyle/>
          <a:p>
            <a:r>
              <a:rPr lang="en-US" dirty="0"/>
              <a:t>Expedited Review (3 of 6)</a:t>
            </a:r>
          </a:p>
        </p:txBody>
      </p:sp>
      <p:sp>
        <p:nvSpPr>
          <p:cNvPr id="3" name="Content Placeholder 2"/>
          <p:cNvSpPr>
            <a:spLocks noGrp="1"/>
          </p:cNvSpPr>
          <p:nvPr>
            <p:ph idx="1"/>
          </p:nvPr>
        </p:nvSpPr>
        <p:spPr>
          <a:xfrm>
            <a:off x="1484311" y="1433016"/>
            <a:ext cx="9213186" cy="4967786"/>
          </a:xfrm>
        </p:spPr>
        <p:txBody>
          <a:bodyPr anchor="t">
            <a:normAutofit/>
          </a:bodyPr>
          <a:lstStyle/>
          <a:p>
            <a:r>
              <a:rPr lang="en-US" dirty="0"/>
              <a:t>3. </a:t>
            </a:r>
            <a:r>
              <a:rPr lang="en-US" b="1" dirty="0"/>
              <a:t>Prospective collection of biological specimens for research purposes by noninvasive means</a:t>
            </a:r>
            <a:r>
              <a:rPr lang="en-US" dirty="0"/>
              <a:t>. Examples: (a) Hair and nail clippings; (b) Deciduous teeth at time of exfoliation or if routine patient care indicates a need for extraction; (c) permanent teeth if routine patient care indicates a need for extraction; d) Excreta and external secretions (including sweat); e) </a:t>
            </a:r>
            <a:r>
              <a:rPr lang="en-US" dirty="0" err="1"/>
              <a:t>Uncannulated</a:t>
            </a:r>
            <a:r>
              <a:rPr lang="en-US" dirty="0"/>
              <a:t> saliva; f) Placenta removal at delivery; g) Amniotic fluid obtained at the time of rupture of the membrane prior to or during labor;    h) Supra- and subgingival dental plaque and calculus provided collection is not more invasive than routine scaling of teeth; i) Mucosal and skin cells collected by buccal scraping or swab, skin swab, or mouth washing;  j) Sputum collected after saline mist nebulization</a:t>
            </a:r>
          </a:p>
        </p:txBody>
      </p:sp>
    </p:spTree>
    <p:extLst>
      <p:ext uri="{BB962C8B-B14F-4D97-AF65-F5344CB8AC3E}">
        <p14:creationId xmlns:p14="http://schemas.microsoft.com/office/powerpoint/2010/main" val="33206538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Expedited Review (4 of 6)</a:t>
            </a:r>
          </a:p>
        </p:txBody>
      </p:sp>
      <p:sp>
        <p:nvSpPr>
          <p:cNvPr id="3" name="Content Placeholder 2"/>
          <p:cNvSpPr>
            <a:spLocks noGrp="1"/>
          </p:cNvSpPr>
          <p:nvPr>
            <p:ph idx="1"/>
          </p:nvPr>
        </p:nvSpPr>
        <p:spPr>
          <a:xfrm>
            <a:off x="1484310" y="1433015"/>
            <a:ext cx="10018713" cy="4358185"/>
          </a:xfrm>
        </p:spPr>
        <p:txBody>
          <a:bodyPr/>
          <a:lstStyle/>
          <a:p>
            <a:r>
              <a:rPr lang="en-US" dirty="0"/>
              <a:t>4. </a:t>
            </a:r>
            <a:r>
              <a:rPr lang="en-US" b="1" dirty="0"/>
              <a:t>Collection of data through noninvasive procedures (not involving general anesthesia or sedation) routinely employed in clinical practice, excluding procedures involving x-rays or microwaves. </a:t>
            </a:r>
            <a:r>
              <a:rPr lang="en-US" dirty="0"/>
              <a:t>When medical devices are employed, they must be cleared/approved for marketing. </a:t>
            </a:r>
          </a:p>
        </p:txBody>
      </p:sp>
    </p:spTree>
    <p:extLst>
      <p:ext uri="{BB962C8B-B14F-4D97-AF65-F5344CB8AC3E}">
        <p14:creationId xmlns:p14="http://schemas.microsoft.com/office/powerpoint/2010/main" val="22729989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Expedited Review (5 of 6)</a:t>
            </a:r>
          </a:p>
        </p:txBody>
      </p:sp>
      <p:sp>
        <p:nvSpPr>
          <p:cNvPr id="3" name="Content Placeholder 2"/>
          <p:cNvSpPr>
            <a:spLocks noGrp="1"/>
          </p:cNvSpPr>
          <p:nvPr>
            <p:ph idx="1"/>
          </p:nvPr>
        </p:nvSpPr>
        <p:spPr>
          <a:xfrm>
            <a:off x="1484310" y="2265528"/>
            <a:ext cx="10018713" cy="3525672"/>
          </a:xfrm>
        </p:spPr>
        <p:txBody>
          <a:bodyPr>
            <a:normAutofit/>
          </a:bodyPr>
          <a:lstStyle/>
          <a:p>
            <a:r>
              <a:rPr lang="en-US" dirty="0"/>
              <a:t>5. </a:t>
            </a:r>
            <a:r>
              <a:rPr lang="en-US" b="1" dirty="0"/>
              <a:t>Research involving materials </a:t>
            </a:r>
            <a:r>
              <a:rPr lang="en-US" dirty="0"/>
              <a:t>(data, documents, records or specimens) </a:t>
            </a:r>
            <a:r>
              <a:rPr lang="en-US" b="1" dirty="0"/>
              <a:t>that have been collected or will be collected solely for non-research purposes </a:t>
            </a:r>
            <a:r>
              <a:rPr lang="en-US" dirty="0"/>
              <a:t>(such as medical treatment or diagnosis).</a:t>
            </a:r>
          </a:p>
          <a:p>
            <a:r>
              <a:rPr lang="en-US" dirty="0"/>
              <a:t>6. </a:t>
            </a:r>
            <a:r>
              <a:rPr lang="en-US" b="1" dirty="0"/>
              <a:t>Collection of data from voice, video, digital, or image recordings made for research purposes.</a:t>
            </a:r>
          </a:p>
          <a:p>
            <a:endParaRPr lang="en-US" dirty="0"/>
          </a:p>
        </p:txBody>
      </p:sp>
    </p:spTree>
    <p:extLst>
      <p:ext uri="{BB962C8B-B14F-4D97-AF65-F5344CB8AC3E}">
        <p14:creationId xmlns:p14="http://schemas.microsoft.com/office/powerpoint/2010/main" val="624322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76981"/>
            <a:ext cx="10018713" cy="1883832"/>
          </a:xfrm>
        </p:spPr>
        <p:txBody>
          <a:bodyPr/>
          <a:lstStyle/>
          <a:p>
            <a:r>
              <a:rPr lang="en-US" dirty="0"/>
              <a:t>Why do we need guidelines for research with human participants?</a:t>
            </a:r>
          </a:p>
        </p:txBody>
      </p:sp>
      <p:sp>
        <p:nvSpPr>
          <p:cNvPr id="3" name="Content Placeholder 2"/>
          <p:cNvSpPr>
            <a:spLocks noGrp="1"/>
          </p:cNvSpPr>
          <p:nvPr>
            <p:ph idx="1"/>
          </p:nvPr>
        </p:nvSpPr>
        <p:spPr>
          <a:xfrm>
            <a:off x="1484310" y="1789471"/>
            <a:ext cx="10018713" cy="4747807"/>
          </a:xfrm>
        </p:spPr>
        <p:txBody>
          <a:bodyPr anchor="t">
            <a:normAutofit/>
          </a:bodyPr>
          <a:lstStyle/>
          <a:p>
            <a:r>
              <a:rPr lang="en-US" dirty="0"/>
              <a:t>CIA and the Cold War (1950’s-1960’s)</a:t>
            </a:r>
          </a:p>
          <a:p>
            <a:pPr lvl="1"/>
            <a:r>
              <a:rPr lang="en-US" sz="2400" dirty="0"/>
              <a:t>Radiation Experiments</a:t>
            </a:r>
          </a:p>
          <a:p>
            <a:pPr lvl="2"/>
            <a:r>
              <a:rPr lang="en-US" sz="2400" dirty="0"/>
              <a:t>Cincinnati Project – How much radiation before unable to function</a:t>
            </a:r>
          </a:p>
          <a:p>
            <a:pPr lvl="2"/>
            <a:r>
              <a:rPr lang="en-US" sz="2400" dirty="0"/>
              <a:t>Vanderbilt Study – Maximum exposure to pregnant women</a:t>
            </a:r>
          </a:p>
          <a:p>
            <a:pPr lvl="2"/>
            <a:r>
              <a:rPr lang="en-US" sz="2400" dirty="0"/>
              <a:t>Oregon State – Effect of radiation on sperm production in prisoners</a:t>
            </a:r>
          </a:p>
          <a:p>
            <a:r>
              <a:rPr lang="en-US" dirty="0"/>
              <a:t>Military Experiments – drop chemicals on communities</a:t>
            </a:r>
          </a:p>
          <a:p>
            <a:r>
              <a:rPr lang="en-US" dirty="0"/>
              <a:t>Zimbardo Study – Prison Violence (early 1970’s)</a:t>
            </a:r>
          </a:p>
          <a:p>
            <a:r>
              <a:rPr lang="en-US" dirty="0"/>
              <a:t>Milgram Study – Electric Shock on Learning (early 1970’s)</a:t>
            </a:r>
          </a:p>
        </p:txBody>
      </p:sp>
    </p:spTree>
    <p:extLst>
      <p:ext uri="{BB962C8B-B14F-4D97-AF65-F5344CB8AC3E}">
        <p14:creationId xmlns:p14="http://schemas.microsoft.com/office/powerpoint/2010/main" val="2285759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Expedited Review (6 of 6)</a:t>
            </a:r>
          </a:p>
        </p:txBody>
      </p:sp>
      <p:sp>
        <p:nvSpPr>
          <p:cNvPr id="3" name="Content Placeholder 2"/>
          <p:cNvSpPr>
            <a:spLocks noGrp="1"/>
          </p:cNvSpPr>
          <p:nvPr>
            <p:ph idx="1"/>
          </p:nvPr>
        </p:nvSpPr>
        <p:spPr>
          <a:xfrm>
            <a:off x="1484310" y="2438399"/>
            <a:ext cx="10018713" cy="3352801"/>
          </a:xfrm>
        </p:spPr>
        <p:txBody>
          <a:bodyPr anchor="t"/>
          <a:lstStyle/>
          <a:p>
            <a:r>
              <a:rPr lang="en-US" dirty="0"/>
              <a:t>7. </a:t>
            </a:r>
            <a:r>
              <a:rPr lang="en-US" b="1" dirty="0"/>
              <a:t>Research on individual or group characteristics or behavior </a:t>
            </a:r>
            <a:r>
              <a:rPr lang="en-US" dirty="0"/>
              <a:t>(including, but not limited to, research on perception, cognition, motivation, identity, language communication, cultural beliefs or practices, social behavior), </a:t>
            </a:r>
            <a:r>
              <a:rPr lang="en-US" b="1" dirty="0"/>
              <a:t>or research employing survey, interview, oral history, focus group, program evaluation, human factors evaluation, or quality assurance methodologies.</a:t>
            </a:r>
          </a:p>
        </p:txBody>
      </p:sp>
    </p:spTree>
    <p:extLst>
      <p:ext uri="{BB962C8B-B14F-4D97-AF65-F5344CB8AC3E}">
        <p14:creationId xmlns:p14="http://schemas.microsoft.com/office/powerpoint/2010/main" val="2504695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729344"/>
            <a:ext cx="10018713" cy="1055913"/>
          </a:xfrm>
        </p:spPr>
        <p:txBody>
          <a:bodyPr>
            <a:normAutofit fontScale="90000"/>
          </a:bodyPr>
          <a:lstStyle/>
          <a:p>
            <a:r>
              <a:rPr lang="en-US" dirty="0"/>
              <a:t>Research Needing Full IRB Review</a:t>
            </a:r>
            <a:br>
              <a:rPr lang="en-US" dirty="0"/>
            </a:br>
            <a:r>
              <a:rPr lang="en-US" dirty="0"/>
              <a:t>Either Condition Exists</a:t>
            </a:r>
          </a:p>
        </p:txBody>
      </p:sp>
      <p:sp>
        <p:nvSpPr>
          <p:cNvPr id="3" name="Content Placeholder 2"/>
          <p:cNvSpPr>
            <a:spLocks noGrp="1"/>
          </p:cNvSpPr>
          <p:nvPr>
            <p:ph idx="1"/>
          </p:nvPr>
        </p:nvSpPr>
        <p:spPr>
          <a:xfrm>
            <a:off x="1484310" y="1970315"/>
            <a:ext cx="10018713" cy="3820886"/>
          </a:xfrm>
        </p:spPr>
        <p:txBody>
          <a:bodyPr anchor="t">
            <a:normAutofit lnSpcReduction="10000"/>
          </a:bodyPr>
          <a:lstStyle/>
          <a:p>
            <a:r>
              <a:rPr lang="en-US" sz="2800" b="1" dirty="0"/>
              <a:t>Research Involving Vulnerable Populations</a:t>
            </a:r>
          </a:p>
          <a:p>
            <a:pPr lvl="1"/>
            <a:r>
              <a:rPr lang="en-US" sz="2800" dirty="0"/>
              <a:t>All research with prisoners</a:t>
            </a:r>
          </a:p>
          <a:p>
            <a:pPr lvl="1"/>
            <a:r>
              <a:rPr lang="en-US" sz="2800" dirty="0"/>
              <a:t>Certain research with pregnant women</a:t>
            </a:r>
          </a:p>
          <a:p>
            <a:pPr lvl="1"/>
            <a:r>
              <a:rPr lang="en-US" sz="2800" dirty="0"/>
              <a:t>Certain research with those who can not give legal consent to participate</a:t>
            </a:r>
          </a:p>
          <a:p>
            <a:pPr lvl="2"/>
            <a:r>
              <a:rPr lang="en-US" sz="2800" dirty="0"/>
              <a:t>children, intellectually disabled, elderly</a:t>
            </a:r>
          </a:p>
          <a:p>
            <a:r>
              <a:rPr lang="en-US" sz="2800" b="1" dirty="0"/>
              <a:t>Research Involving More than Minimal Risk to Participants</a:t>
            </a:r>
          </a:p>
        </p:txBody>
      </p:sp>
    </p:spTree>
    <p:extLst>
      <p:ext uri="{BB962C8B-B14F-4D97-AF65-F5344CB8AC3E}">
        <p14:creationId xmlns:p14="http://schemas.microsoft.com/office/powerpoint/2010/main" val="2468019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054510"/>
          </a:xfrm>
        </p:spPr>
        <p:txBody>
          <a:bodyPr/>
          <a:lstStyle/>
          <a:p>
            <a:r>
              <a:rPr lang="en-US" dirty="0"/>
              <a:t>Other Situations That Need IRB Attention</a:t>
            </a:r>
          </a:p>
        </p:txBody>
      </p:sp>
      <p:sp>
        <p:nvSpPr>
          <p:cNvPr id="3" name="Content Placeholder 2"/>
          <p:cNvSpPr>
            <a:spLocks noGrp="1"/>
          </p:cNvSpPr>
          <p:nvPr>
            <p:ph idx="1"/>
          </p:nvPr>
        </p:nvSpPr>
        <p:spPr>
          <a:xfrm>
            <a:off x="1484310" y="2054941"/>
            <a:ext cx="10579871" cy="3736259"/>
          </a:xfrm>
        </p:spPr>
        <p:txBody>
          <a:bodyPr anchor="t"/>
          <a:lstStyle/>
          <a:p>
            <a:r>
              <a:rPr lang="en-US" b="1" i="1" dirty="0"/>
              <a:t>Amended Review </a:t>
            </a:r>
            <a:r>
              <a:rPr lang="en-US" dirty="0"/>
              <a:t>– there are changes to a study any time after it has been reported to or approved by the IRB and the study is concluded.</a:t>
            </a:r>
          </a:p>
          <a:p>
            <a:pPr marL="0" indent="0">
              <a:buNone/>
            </a:pPr>
            <a:r>
              <a:rPr lang="en-US" dirty="0"/>
              <a:t> </a:t>
            </a:r>
          </a:p>
          <a:p>
            <a:r>
              <a:rPr lang="en-US" b="1" i="1" dirty="0"/>
              <a:t>Continuing Review </a:t>
            </a:r>
            <a:r>
              <a:rPr lang="en-US" dirty="0"/>
              <a:t>– annual approval is needed if the study is over one year long.</a:t>
            </a:r>
          </a:p>
          <a:p>
            <a:endParaRPr lang="en-US" dirty="0"/>
          </a:p>
          <a:p>
            <a:r>
              <a:rPr lang="en-US" b="1" i="1" dirty="0"/>
              <a:t>Reporting Unanticipated Problems </a:t>
            </a:r>
            <a:r>
              <a:rPr lang="en-US" dirty="0"/>
              <a:t>– adverse experiences by participants need to be reported to the IRB.</a:t>
            </a:r>
          </a:p>
        </p:txBody>
      </p:sp>
    </p:spTree>
    <p:extLst>
      <p:ext uri="{BB962C8B-B14F-4D97-AF65-F5344CB8AC3E}">
        <p14:creationId xmlns:p14="http://schemas.microsoft.com/office/powerpoint/2010/main" val="3869177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3137" y="322007"/>
            <a:ext cx="10018713" cy="1536290"/>
          </a:xfrm>
        </p:spPr>
        <p:txBody>
          <a:bodyPr anchor="t">
            <a:normAutofit/>
          </a:bodyPr>
          <a:lstStyle/>
          <a:p>
            <a:r>
              <a:rPr lang="en-US" dirty="0"/>
              <a:t>So what level of IRB involvement </a:t>
            </a:r>
            <a:br>
              <a:rPr lang="en-US" dirty="0"/>
            </a:br>
            <a:r>
              <a:rPr lang="en-US" dirty="0"/>
              <a:t>will my study need?</a:t>
            </a:r>
          </a:p>
        </p:txBody>
      </p:sp>
      <p:sp>
        <p:nvSpPr>
          <p:cNvPr id="3" name="Content Placeholder 2"/>
          <p:cNvSpPr>
            <a:spLocks noGrp="1"/>
          </p:cNvSpPr>
          <p:nvPr>
            <p:ph idx="1"/>
          </p:nvPr>
        </p:nvSpPr>
        <p:spPr>
          <a:xfrm>
            <a:off x="1484310" y="1858297"/>
            <a:ext cx="10018713" cy="4446968"/>
          </a:xfrm>
        </p:spPr>
        <p:txBody>
          <a:bodyPr anchor="t">
            <a:normAutofit/>
          </a:bodyPr>
          <a:lstStyle/>
          <a:p>
            <a:r>
              <a:rPr lang="en-US" b="1" i="1" dirty="0"/>
              <a:t>Exempt</a:t>
            </a:r>
            <a:r>
              <a:rPr lang="en-US" dirty="0"/>
              <a:t> – If the study meets any </a:t>
            </a:r>
            <a:r>
              <a:rPr lang="en-US" i="1" dirty="0"/>
              <a:t>ONE of five </a:t>
            </a:r>
            <a:r>
              <a:rPr lang="en-US" dirty="0"/>
              <a:t>categories, researchers only need to notify the IRB committee of the study.  </a:t>
            </a:r>
          </a:p>
          <a:p>
            <a:pPr lvl="1"/>
            <a:r>
              <a:rPr lang="en-US" sz="2400" dirty="0"/>
              <a:t>Be sure to evaluate your study in each of the five categories.</a:t>
            </a:r>
          </a:p>
          <a:p>
            <a:r>
              <a:rPr lang="en-US" b="1" i="1" dirty="0"/>
              <a:t>Expedited </a:t>
            </a:r>
            <a:r>
              <a:rPr lang="en-US" dirty="0"/>
              <a:t>– does not meet an exempt category but does meet </a:t>
            </a:r>
            <a:r>
              <a:rPr lang="en-US" i="1" dirty="0"/>
              <a:t>ONE of the seven </a:t>
            </a:r>
            <a:r>
              <a:rPr lang="en-US" dirty="0"/>
              <a:t>expedited categories. </a:t>
            </a:r>
          </a:p>
          <a:p>
            <a:r>
              <a:rPr lang="en-US" b="1" i="1" dirty="0"/>
              <a:t>Full Review </a:t>
            </a:r>
            <a:r>
              <a:rPr lang="en-US" dirty="0"/>
              <a:t>– does not meet exempt or expedited categories or has more than minimal risk or involves at risk populations.</a:t>
            </a:r>
          </a:p>
        </p:txBody>
      </p:sp>
    </p:spTree>
    <p:extLst>
      <p:ext uri="{BB962C8B-B14F-4D97-AF65-F5344CB8AC3E}">
        <p14:creationId xmlns:p14="http://schemas.microsoft.com/office/powerpoint/2010/main" val="8610947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57316"/>
            <a:ext cx="10018713" cy="1445343"/>
          </a:xfrm>
        </p:spPr>
        <p:txBody>
          <a:bodyPr/>
          <a:lstStyle/>
          <a:p>
            <a:r>
              <a:rPr lang="en-US" dirty="0"/>
              <a:t>Flowchart to help you determine what level of IRB involvement is required</a:t>
            </a:r>
          </a:p>
        </p:txBody>
      </p:sp>
      <p:sp>
        <p:nvSpPr>
          <p:cNvPr id="3" name="Content Placeholder 2"/>
          <p:cNvSpPr>
            <a:spLocks noGrp="1"/>
          </p:cNvSpPr>
          <p:nvPr>
            <p:ph idx="1"/>
          </p:nvPr>
        </p:nvSpPr>
        <p:spPr>
          <a:xfrm>
            <a:off x="1262744" y="1602659"/>
            <a:ext cx="10929256" cy="5024283"/>
          </a:xfrm>
        </p:spPr>
        <p:txBody>
          <a:bodyPr anchor="t">
            <a:normAutofit/>
          </a:bodyPr>
          <a:lstStyle/>
          <a:p>
            <a:r>
              <a:rPr lang="en-US" sz="2800" dirty="0"/>
              <a:t>1. </a:t>
            </a:r>
            <a:r>
              <a:rPr lang="en-US" sz="2800" b="1" dirty="0"/>
              <a:t>Is the activity research</a:t>
            </a:r>
            <a:r>
              <a:rPr lang="en-US" sz="2800" dirty="0"/>
              <a:t>? (Systematic investigation designed to develop and contribute to generalizable knowledge)[Federal Definition]</a:t>
            </a:r>
          </a:p>
          <a:p>
            <a:pPr lvl="1"/>
            <a:r>
              <a:rPr lang="en-US" sz="2800" dirty="0"/>
              <a:t>Yes – go to question 2</a:t>
            </a:r>
          </a:p>
          <a:p>
            <a:pPr lvl="1"/>
            <a:r>
              <a:rPr lang="en-US" sz="2800" dirty="0"/>
              <a:t>No -  Does not meet federal definition of research, NO IRB notification or approval required.</a:t>
            </a:r>
          </a:p>
          <a:p>
            <a:pPr lvl="2"/>
            <a:r>
              <a:rPr lang="en-US" sz="2600" dirty="0"/>
              <a:t>Most undergraduate class projects fall into this category. The projects are done to learn research skills, but there is no intention to have the projects presented at a regional or national conference or be published in a scientific journal.</a:t>
            </a:r>
          </a:p>
        </p:txBody>
      </p:sp>
    </p:spTree>
    <p:extLst>
      <p:ext uri="{BB962C8B-B14F-4D97-AF65-F5344CB8AC3E}">
        <p14:creationId xmlns:p14="http://schemas.microsoft.com/office/powerpoint/2010/main" val="3966386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9A170-3F4E-3CF2-1D6E-DEAD67F35C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23C566-13E6-2BCA-810D-C4FD38396904}"/>
              </a:ext>
            </a:extLst>
          </p:cNvPr>
          <p:cNvSpPr>
            <a:spLocks noGrp="1"/>
          </p:cNvSpPr>
          <p:nvPr>
            <p:ph type="title"/>
          </p:nvPr>
        </p:nvSpPr>
        <p:spPr>
          <a:xfrm>
            <a:off x="1484311" y="157316"/>
            <a:ext cx="10018713" cy="1445343"/>
          </a:xfrm>
        </p:spPr>
        <p:txBody>
          <a:bodyPr/>
          <a:lstStyle/>
          <a:p>
            <a:r>
              <a:rPr lang="en-US" dirty="0"/>
              <a:t>Flowchart to help you determine what level of IRB involvement is required</a:t>
            </a:r>
          </a:p>
        </p:txBody>
      </p:sp>
      <p:sp>
        <p:nvSpPr>
          <p:cNvPr id="3" name="Content Placeholder 2">
            <a:extLst>
              <a:ext uri="{FF2B5EF4-FFF2-40B4-BE49-F238E27FC236}">
                <a16:creationId xmlns:a16="http://schemas.microsoft.com/office/drawing/2014/main" id="{73AE60A1-6CBD-36D9-9BB4-1D6ED33F9639}"/>
              </a:ext>
            </a:extLst>
          </p:cNvPr>
          <p:cNvSpPr>
            <a:spLocks noGrp="1"/>
          </p:cNvSpPr>
          <p:nvPr>
            <p:ph idx="1"/>
          </p:nvPr>
        </p:nvSpPr>
        <p:spPr>
          <a:xfrm>
            <a:off x="1484310" y="1602659"/>
            <a:ext cx="10520877" cy="5024283"/>
          </a:xfrm>
        </p:spPr>
        <p:txBody>
          <a:bodyPr anchor="t">
            <a:normAutofit/>
          </a:bodyPr>
          <a:lstStyle/>
          <a:p>
            <a:r>
              <a:rPr lang="en-US" sz="2800" dirty="0"/>
              <a:t>2. You obtain information about living individuals?</a:t>
            </a:r>
          </a:p>
          <a:p>
            <a:pPr lvl="1"/>
            <a:r>
              <a:rPr lang="en-US" sz="2800" dirty="0"/>
              <a:t>Yes – go to question 3</a:t>
            </a:r>
          </a:p>
          <a:p>
            <a:pPr lvl="1"/>
            <a:r>
              <a:rPr lang="en-US" sz="2800" dirty="0"/>
              <a:t>No – This research does not involve human subjects, no IRB notification or approval is required.</a:t>
            </a:r>
          </a:p>
        </p:txBody>
      </p:sp>
    </p:spTree>
    <p:extLst>
      <p:ext uri="{BB962C8B-B14F-4D97-AF65-F5344CB8AC3E}">
        <p14:creationId xmlns:p14="http://schemas.microsoft.com/office/powerpoint/2010/main" val="34948207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842749"/>
          </a:xfrm>
        </p:spPr>
        <p:txBody>
          <a:bodyPr/>
          <a:lstStyle/>
          <a:p>
            <a:r>
              <a:rPr lang="en-US" dirty="0"/>
              <a:t>Flowchart continues</a:t>
            </a:r>
          </a:p>
        </p:txBody>
      </p:sp>
      <p:sp>
        <p:nvSpPr>
          <p:cNvPr id="3" name="Content Placeholder 2"/>
          <p:cNvSpPr>
            <a:spLocks noGrp="1"/>
          </p:cNvSpPr>
          <p:nvPr>
            <p:ph idx="1"/>
          </p:nvPr>
        </p:nvSpPr>
        <p:spPr>
          <a:xfrm>
            <a:off x="1484310" y="1110343"/>
            <a:ext cx="10018713" cy="4916831"/>
          </a:xfrm>
        </p:spPr>
        <p:txBody>
          <a:bodyPr>
            <a:normAutofit/>
          </a:bodyPr>
          <a:lstStyle/>
          <a:p>
            <a:r>
              <a:rPr lang="en-US" dirty="0"/>
              <a:t>3</a:t>
            </a:r>
            <a:r>
              <a:rPr lang="en-US" sz="2600" dirty="0"/>
              <a:t>. Does the research involve intervention or interactions with individuals?</a:t>
            </a:r>
          </a:p>
          <a:p>
            <a:pPr lvl="1"/>
            <a:r>
              <a:rPr lang="en-US" sz="2600" dirty="0"/>
              <a:t>Yes – Go to Question 4</a:t>
            </a:r>
          </a:p>
          <a:p>
            <a:pPr lvl="1"/>
            <a:r>
              <a:rPr lang="en-US" sz="2600" dirty="0"/>
              <a:t>No – Is the information individually identifiable?</a:t>
            </a:r>
          </a:p>
          <a:p>
            <a:pPr lvl="2"/>
            <a:r>
              <a:rPr lang="en-US" sz="2600" dirty="0"/>
              <a:t>Yes – Is the information private?</a:t>
            </a:r>
          </a:p>
          <a:p>
            <a:pPr lvl="3"/>
            <a:r>
              <a:rPr lang="en-US" sz="2600" dirty="0"/>
              <a:t>Yes – Go to question 4</a:t>
            </a:r>
          </a:p>
          <a:p>
            <a:pPr lvl="3"/>
            <a:r>
              <a:rPr lang="en-US" sz="2600" dirty="0"/>
              <a:t>No – IRB notification is required, No IRB approval is required</a:t>
            </a:r>
          </a:p>
          <a:p>
            <a:pPr lvl="2"/>
            <a:r>
              <a:rPr lang="en-US" sz="2600" dirty="0"/>
              <a:t>No – IRB notification is required, No IRB approval is required</a:t>
            </a:r>
          </a:p>
        </p:txBody>
      </p:sp>
    </p:spTree>
    <p:extLst>
      <p:ext uri="{BB962C8B-B14F-4D97-AF65-F5344CB8AC3E}">
        <p14:creationId xmlns:p14="http://schemas.microsoft.com/office/powerpoint/2010/main" val="1197446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842749"/>
          </a:xfrm>
        </p:spPr>
        <p:txBody>
          <a:bodyPr/>
          <a:lstStyle/>
          <a:p>
            <a:r>
              <a:rPr lang="en-US" dirty="0"/>
              <a:t>Flowchart continues</a:t>
            </a:r>
          </a:p>
        </p:txBody>
      </p:sp>
      <p:sp>
        <p:nvSpPr>
          <p:cNvPr id="3" name="Content Placeholder 2"/>
          <p:cNvSpPr>
            <a:spLocks noGrp="1"/>
          </p:cNvSpPr>
          <p:nvPr>
            <p:ph idx="1"/>
          </p:nvPr>
        </p:nvSpPr>
        <p:spPr>
          <a:xfrm>
            <a:off x="1484310" y="1917290"/>
            <a:ext cx="10275071" cy="3873910"/>
          </a:xfrm>
        </p:spPr>
        <p:txBody>
          <a:bodyPr anchor="t">
            <a:normAutofit/>
          </a:bodyPr>
          <a:lstStyle/>
          <a:p>
            <a:r>
              <a:rPr lang="en-US" sz="2800" dirty="0"/>
              <a:t>4. Does it involve prisoners, pregnant women, handicapped or mentally disabled persons, economically or educationally disadvantages persons and other populations subject to coercion? </a:t>
            </a:r>
          </a:p>
          <a:p>
            <a:pPr lvl="1"/>
            <a:r>
              <a:rPr lang="en-US" sz="2800" dirty="0"/>
              <a:t>Yes – Full IRB Approval required</a:t>
            </a:r>
          </a:p>
          <a:p>
            <a:pPr lvl="1"/>
            <a:r>
              <a:rPr lang="en-US" sz="2800" dirty="0"/>
              <a:t>No – Go to question 5</a:t>
            </a:r>
          </a:p>
        </p:txBody>
      </p:sp>
    </p:spTree>
    <p:extLst>
      <p:ext uri="{BB962C8B-B14F-4D97-AF65-F5344CB8AC3E}">
        <p14:creationId xmlns:p14="http://schemas.microsoft.com/office/powerpoint/2010/main" val="25663323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491614"/>
            <a:ext cx="10018713" cy="983226"/>
          </a:xfrm>
        </p:spPr>
        <p:txBody>
          <a:bodyPr/>
          <a:lstStyle/>
          <a:p>
            <a:r>
              <a:rPr lang="en-US" dirty="0"/>
              <a:t>Flowchart continues</a:t>
            </a:r>
          </a:p>
        </p:txBody>
      </p:sp>
      <p:sp>
        <p:nvSpPr>
          <p:cNvPr id="3" name="Content Placeholder 2"/>
          <p:cNvSpPr>
            <a:spLocks noGrp="1"/>
          </p:cNvSpPr>
          <p:nvPr>
            <p:ph idx="1"/>
          </p:nvPr>
        </p:nvSpPr>
        <p:spPr>
          <a:xfrm>
            <a:off x="1484310" y="1730477"/>
            <a:ext cx="10412722" cy="4060723"/>
          </a:xfrm>
        </p:spPr>
        <p:txBody>
          <a:bodyPr anchor="t">
            <a:normAutofit/>
          </a:bodyPr>
          <a:lstStyle/>
          <a:p>
            <a:r>
              <a:rPr lang="en-US" sz="2800" dirty="0"/>
              <a:t>5. Does the research fit into any of the five exempt categories?</a:t>
            </a:r>
          </a:p>
          <a:p>
            <a:pPr lvl="1"/>
            <a:r>
              <a:rPr lang="en-US" sz="2800" dirty="0"/>
              <a:t>Yes – IRB Notification is required, no IRB Approval needed)</a:t>
            </a:r>
          </a:p>
          <a:p>
            <a:pPr lvl="1"/>
            <a:r>
              <a:rPr lang="en-US" sz="2800" dirty="0"/>
              <a:t>No – IRB Approval is required</a:t>
            </a:r>
          </a:p>
          <a:p>
            <a:pPr marL="457200" lvl="1" indent="0">
              <a:buNone/>
            </a:pPr>
            <a:endParaRPr lang="en-US" sz="2800" dirty="0"/>
          </a:p>
          <a:p>
            <a:r>
              <a:rPr lang="en-US" sz="2800" dirty="0"/>
              <a:t>6. Does the research fit into any of the seven expedited categories?</a:t>
            </a:r>
          </a:p>
          <a:p>
            <a:pPr lvl="1"/>
            <a:r>
              <a:rPr lang="en-US" sz="2800" dirty="0"/>
              <a:t>Yes – Expedited IRB review is required</a:t>
            </a:r>
          </a:p>
          <a:p>
            <a:pPr lvl="1"/>
            <a:r>
              <a:rPr lang="en-US" sz="2800" dirty="0"/>
              <a:t>No – Full IRB review is required</a:t>
            </a:r>
          </a:p>
        </p:txBody>
      </p:sp>
    </p:spTree>
    <p:extLst>
      <p:ext uri="{BB962C8B-B14F-4D97-AF65-F5344CB8AC3E}">
        <p14:creationId xmlns:p14="http://schemas.microsoft.com/office/powerpoint/2010/main" val="1783580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06020-D525-8552-0564-411CC08368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78730E-5EC2-87E3-8888-EAF7C460B871}"/>
              </a:ext>
            </a:extLst>
          </p:cNvPr>
          <p:cNvSpPr>
            <a:spLocks noGrp="1"/>
          </p:cNvSpPr>
          <p:nvPr>
            <p:ph type="title"/>
          </p:nvPr>
        </p:nvSpPr>
        <p:spPr/>
        <p:txBody>
          <a:bodyPr/>
          <a:lstStyle/>
          <a:p>
            <a:r>
              <a:rPr lang="en-US" dirty="0"/>
              <a:t>What the IRB committee will not do</a:t>
            </a:r>
          </a:p>
        </p:txBody>
      </p:sp>
      <p:sp>
        <p:nvSpPr>
          <p:cNvPr id="3" name="Content Placeholder 2">
            <a:extLst>
              <a:ext uri="{FF2B5EF4-FFF2-40B4-BE49-F238E27FC236}">
                <a16:creationId xmlns:a16="http://schemas.microsoft.com/office/drawing/2014/main" id="{2EF04D57-01D5-DCF9-B211-A6471F572C46}"/>
              </a:ext>
            </a:extLst>
          </p:cNvPr>
          <p:cNvSpPr>
            <a:spLocks noGrp="1"/>
          </p:cNvSpPr>
          <p:nvPr>
            <p:ph idx="1"/>
          </p:nvPr>
        </p:nvSpPr>
        <p:spPr>
          <a:xfrm>
            <a:off x="1349829" y="2300748"/>
            <a:ext cx="10765971" cy="3490452"/>
          </a:xfrm>
        </p:spPr>
        <p:txBody>
          <a:bodyPr anchor="t">
            <a:normAutofit/>
          </a:bodyPr>
          <a:lstStyle/>
          <a:p>
            <a:r>
              <a:rPr lang="en-US" sz="2800" dirty="0"/>
              <a:t>Look at the quality of your research question, methodology or instruments used to collect data.</a:t>
            </a:r>
          </a:p>
        </p:txBody>
      </p:sp>
    </p:spTree>
    <p:extLst>
      <p:ext uri="{BB962C8B-B14F-4D97-AF65-F5344CB8AC3E}">
        <p14:creationId xmlns:p14="http://schemas.microsoft.com/office/powerpoint/2010/main" val="2423264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86813"/>
            <a:ext cx="10018713" cy="1140542"/>
          </a:xfrm>
        </p:spPr>
        <p:txBody>
          <a:bodyPr anchor="t"/>
          <a:lstStyle/>
          <a:p>
            <a:r>
              <a:rPr lang="en-US" dirty="0"/>
              <a:t>Public Outcry from research</a:t>
            </a:r>
          </a:p>
        </p:txBody>
      </p:sp>
      <p:sp>
        <p:nvSpPr>
          <p:cNvPr id="3" name="Content Placeholder 2"/>
          <p:cNvSpPr>
            <a:spLocks noGrp="1"/>
          </p:cNvSpPr>
          <p:nvPr>
            <p:ph idx="1"/>
          </p:nvPr>
        </p:nvSpPr>
        <p:spPr>
          <a:xfrm>
            <a:off x="1484310" y="1042220"/>
            <a:ext cx="10363561" cy="5456904"/>
          </a:xfrm>
        </p:spPr>
        <p:txBody>
          <a:bodyPr anchor="t">
            <a:normAutofit/>
          </a:bodyPr>
          <a:lstStyle/>
          <a:p>
            <a:r>
              <a:rPr lang="en-US" dirty="0"/>
              <a:t>July 12, 1974 National Research Act passed</a:t>
            </a:r>
          </a:p>
          <a:p>
            <a:r>
              <a:rPr lang="en-US" dirty="0"/>
              <a:t>Created the National Commission for the Protection of Human Subjects of Biomedical and Behavioral Research</a:t>
            </a:r>
          </a:p>
          <a:p>
            <a:r>
              <a:rPr lang="en-US" dirty="0"/>
              <a:t>Two Charges</a:t>
            </a:r>
          </a:p>
          <a:p>
            <a:pPr lvl="1"/>
            <a:r>
              <a:rPr lang="en-US" sz="2400" dirty="0"/>
              <a:t>Identify the basic ethical principles that underlie Biomedical and Behavioral Research </a:t>
            </a:r>
          </a:p>
          <a:p>
            <a:pPr lvl="1"/>
            <a:r>
              <a:rPr lang="en-US" sz="2400" dirty="0"/>
              <a:t>Develop guideless that assure all ethical principles are followed</a:t>
            </a:r>
          </a:p>
          <a:p>
            <a:r>
              <a:rPr lang="en-US" dirty="0"/>
              <a:t>11 Member commission created the Belmont Report in 1979</a:t>
            </a:r>
          </a:p>
        </p:txBody>
      </p:sp>
    </p:spTree>
    <p:extLst>
      <p:ext uri="{BB962C8B-B14F-4D97-AF65-F5344CB8AC3E}">
        <p14:creationId xmlns:p14="http://schemas.microsoft.com/office/powerpoint/2010/main" val="1246099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the IRB committee will do</a:t>
            </a:r>
          </a:p>
        </p:txBody>
      </p:sp>
      <p:sp>
        <p:nvSpPr>
          <p:cNvPr id="3" name="Content Placeholder 2"/>
          <p:cNvSpPr>
            <a:spLocks noGrp="1"/>
          </p:cNvSpPr>
          <p:nvPr>
            <p:ph idx="1"/>
          </p:nvPr>
        </p:nvSpPr>
        <p:spPr>
          <a:xfrm>
            <a:off x="1349829" y="2300748"/>
            <a:ext cx="10765971" cy="3490452"/>
          </a:xfrm>
        </p:spPr>
        <p:txBody>
          <a:bodyPr anchor="t">
            <a:normAutofit/>
          </a:bodyPr>
          <a:lstStyle/>
          <a:p>
            <a:r>
              <a:rPr lang="en-US" sz="2800" dirty="0"/>
              <a:t>The committee may suggest your study needs a different level of approval than what was requested.</a:t>
            </a:r>
          </a:p>
          <a:p>
            <a:r>
              <a:rPr lang="en-US" sz="2800" dirty="0"/>
              <a:t>The IRB is only concerned about the protection of the human participants in your study.</a:t>
            </a:r>
          </a:p>
        </p:txBody>
      </p:sp>
    </p:spTree>
    <p:extLst>
      <p:ext uri="{BB962C8B-B14F-4D97-AF65-F5344CB8AC3E}">
        <p14:creationId xmlns:p14="http://schemas.microsoft.com/office/powerpoint/2010/main" val="15775450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0DE4F-C339-A1AE-9837-5A063B450940}"/>
              </a:ext>
            </a:extLst>
          </p:cNvPr>
          <p:cNvSpPr>
            <a:spLocks noGrp="1"/>
          </p:cNvSpPr>
          <p:nvPr>
            <p:ph type="title"/>
          </p:nvPr>
        </p:nvSpPr>
        <p:spPr/>
        <p:txBody>
          <a:bodyPr/>
          <a:lstStyle/>
          <a:p>
            <a:r>
              <a:rPr lang="en-US" dirty="0"/>
              <a:t>What is the IRB options with a proposal</a:t>
            </a:r>
          </a:p>
        </p:txBody>
      </p:sp>
      <p:sp>
        <p:nvSpPr>
          <p:cNvPr id="3" name="Content Placeholder 2">
            <a:extLst>
              <a:ext uri="{FF2B5EF4-FFF2-40B4-BE49-F238E27FC236}">
                <a16:creationId xmlns:a16="http://schemas.microsoft.com/office/drawing/2014/main" id="{FBC0AEC3-004E-4720-A603-76113A4A226D}"/>
              </a:ext>
            </a:extLst>
          </p:cNvPr>
          <p:cNvSpPr>
            <a:spLocks noGrp="1"/>
          </p:cNvSpPr>
          <p:nvPr>
            <p:ph idx="1"/>
          </p:nvPr>
        </p:nvSpPr>
        <p:spPr>
          <a:xfrm>
            <a:off x="1484310" y="2002971"/>
            <a:ext cx="10018713" cy="3788229"/>
          </a:xfrm>
        </p:spPr>
        <p:txBody>
          <a:bodyPr>
            <a:normAutofit/>
          </a:bodyPr>
          <a:lstStyle/>
          <a:p>
            <a:r>
              <a:rPr lang="en-US" sz="3200" dirty="0"/>
              <a:t>Approve as submitted</a:t>
            </a:r>
          </a:p>
          <a:p>
            <a:r>
              <a:rPr lang="en-US" sz="3200" dirty="0"/>
              <a:t>Approve with modifications</a:t>
            </a:r>
          </a:p>
          <a:p>
            <a:r>
              <a:rPr lang="en-US" sz="3200" dirty="0"/>
              <a:t>Ask for more information before a decision is make</a:t>
            </a:r>
          </a:p>
          <a:p>
            <a:r>
              <a:rPr lang="en-US" sz="3200" dirty="0"/>
              <a:t>Deny and ask for a resubmission with major changes</a:t>
            </a:r>
          </a:p>
          <a:p>
            <a:r>
              <a:rPr lang="en-US" sz="3200" dirty="0"/>
              <a:t>Deny as a final action</a:t>
            </a:r>
          </a:p>
        </p:txBody>
      </p:sp>
    </p:spTree>
    <p:extLst>
      <p:ext uri="{BB962C8B-B14F-4D97-AF65-F5344CB8AC3E}">
        <p14:creationId xmlns:p14="http://schemas.microsoft.com/office/powerpoint/2010/main" val="15553451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09940-8925-782C-6063-28844F89C61A}"/>
              </a:ext>
            </a:extLst>
          </p:cNvPr>
          <p:cNvSpPr>
            <a:spLocks noGrp="1"/>
          </p:cNvSpPr>
          <p:nvPr>
            <p:ph type="title"/>
          </p:nvPr>
        </p:nvSpPr>
        <p:spPr/>
        <p:txBody>
          <a:bodyPr/>
          <a:lstStyle/>
          <a:p>
            <a:r>
              <a:rPr lang="en-US" dirty="0"/>
              <a:t>How long does it take to get IRB Approval</a:t>
            </a:r>
          </a:p>
        </p:txBody>
      </p:sp>
      <p:sp>
        <p:nvSpPr>
          <p:cNvPr id="3" name="Content Placeholder 2">
            <a:extLst>
              <a:ext uri="{FF2B5EF4-FFF2-40B4-BE49-F238E27FC236}">
                <a16:creationId xmlns:a16="http://schemas.microsoft.com/office/drawing/2014/main" id="{28D03ECE-8493-C62C-995B-0E124B3C21DE}"/>
              </a:ext>
            </a:extLst>
          </p:cNvPr>
          <p:cNvSpPr>
            <a:spLocks noGrp="1"/>
          </p:cNvSpPr>
          <p:nvPr>
            <p:ph idx="1"/>
          </p:nvPr>
        </p:nvSpPr>
        <p:spPr/>
        <p:txBody>
          <a:bodyPr>
            <a:normAutofit/>
          </a:bodyPr>
          <a:lstStyle/>
          <a:p>
            <a:r>
              <a:rPr lang="en-US" sz="2800" dirty="0"/>
              <a:t>Under most circumstances submissions are reviewed within a week. </a:t>
            </a:r>
          </a:p>
          <a:p>
            <a:r>
              <a:rPr lang="en-US" sz="2800" dirty="0"/>
              <a:t>If no response from the committee in two weeks follow up with Kristy</a:t>
            </a:r>
          </a:p>
        </p:txBody>
      </p:sp>
    </p:spTree>
    <p:extLst>
      <p:ext uri="{BB962C8B-B14F-4D97-AF65-F5344CB8AC3E}">
        <p14:creationId xmlns:p14="http://schemas.microsoft.com/office/powerpoint/2010/main" val="38890875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you need to do before you </a:t>
            </a:r>
            <a:br>
              <a:rPr lang="en-US" dirty="0"/>
            </a:br>
            <a:r>
              <a:rPr lang="en-US" dirty="0"/>
              <a:t>submit your proposal to the IRB</a:t>
            </a:r>
          </a:p>
        </p:txBody>
      </p:sp>
      <p:sp>
        <p:nvSpPr>
          <p:cNvPr id="3" name="Content Placeholder 2"/>
          <p:cNvSpPr>
            <a:spLocks noGrp="1"/>
          </p:cNvSpPr>
          <p:nvPr>
            <p:ph idx="1"/>
          </p:nvPr>
        </p:nvSpPr>
        <p:spPr>
          <a:xfrm>
            <a:off x="1484310" y="2654709"/>
            <a:ext cx="10018713" cy="3773387"/>
          </a:xfrm>
        </p:spPr>
        <p:txBody>
          <a:bodyPr anchor="t">
            <a:normAutofit/>
          </a:bodyPr>
          <a:lstStyle/>
          <a:p>
            <a:r>
              <a:rPr lang="en-US" sz="2800" dirty="0"/>
              <a:t>You must complete IRB Training</a:t>
            </a:r>
          </a:p>
          <a:p>
            <a:r>
              <a:rPr lang="en-US" sz="2800" dirty="0"/>
              <a:t>Mount Marty participants in CITI training for research for human subjects. You must complete CITI training before you submit your IRB proposal.</a:t>
            </a:r>
          </a:p>
        </p:txBody>
      </p:sp>
    </p:spTree>
    <p:extLst>
      <p:ext uri="{BB962C8B-B14F-4D97-AF65-F5344CB8AC3E}">
        <p14:creationId xmlns:p14="http://schemas.microsoft.com/office/powerpoint/2010/main" val="4154324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1133168"/>
          </a:xfrm>
        </p:spPr>
        <p:txBody>
          <a:bodyPr/>
          <a:lstStyle/>
          <a:p>
            <a:r>
              <a:rPr lang="en-US" dirty="0"/>
              <a:t>MMU CITI Training Process</a:t>
            </a:r>
          </a:p>
        </p:txBody>
      </p:sp>
      <p:sp>
        <p:nvSpPr>
          <p:cNvPr id="3" name="Content Placeholder 2"/>
          <p:cNvSpPr>
            <a:spLocks noGrp="1"/>
          </p:cNvSpPr>
          <p:nvPr>
            <p:ph idx="1"/>
          </p:nvPr>
        </p:nvSpPr>
        <p:spPr>
          <a:xfrm>
            <a:off x="1484311" y="1533832"/>
            <a:ext cx="9783458" cy="4894265"/>
          </a:xfrm>
        </p:spPr>
        <p:txBody>
          <a:bodyPr anchor="t">
            <a:noAutofit/>
          </a:bodyPr>
          <a:lstStyle/>
          <a:p>
            <a:r>
              <a:rPr lang="en-US" sz="2800" dirty="0"/>
              <a:t>To find this Begin at the Mount Marty Web-page, then select the following</a:t>
            </a:r>
          </a:p>
          <a:p>
            <a:pPr lvl="1"/>
            <a:r>
              <a:rPr lang="en-US" sz="2800" dirty="0"/>
              <a:t>About Us</a:t>
            </a:r>
          </a:p>
          <a:p>
            <a:pPr lvl="1"/>
            <a:r>
              <a:rPr lang="en-US" sz="2800" dirty="0"/>
              <a:t>Academic Excellence</a:t>
            </a:r>
          </a:p>
          <a:p>
            <a:pPr lvl="1"/>
            <a:r>
              <a:rPr lang="en-US" sz="2800" dirty="0"/>
              <a:t>Institutional Effectiveness</a:t>
            </a:r>
          </a:p>
          <a:p>
            <a:pPr lvl="1"/>
            <a:r>
              <a:rPr lang="en-US" sz="2800" dirty="0"/>
              <a:t>Institutional Review Board (on left side of page)</a:t>
            </a:r>
          </a:p>
          <a:p>
            <a:pPr lvl="1"/>
            <a:r>
              <a:rPr lang="en-US" sz="2800" dirty="0"/>
              <a:t>Scroll down and you will find a place to Open the link to CITI Training to register</a:t>
            </a:r>
          </a:p>
          <a:p>
            <a:pPr lvl="2"/>
            <a:r>
              <a:rPr lang="en-US" sz="2800" dirty="0"/>
              <a:t>Follow the directions on the screen</a:t>
            </a:r>
          </a:p>
        </p:txBody>
      </p:sp>
    </p:spTree>
    <p:extLst>
      <p:ext uri="{BB962C8B-B14F-4D97-AF65-F5344CB8AC3E}">
        <p14:creationId xmlns:p14="http://schemas.microsoft.com/office/powerpoint/2010/main" val="1259181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48031"/>
          </a:xfrm>
        </p:spPr>
        <p:txBody>
          <a:bodyPr>
            <a:normAutofit/>
          </a:bodyPr>
          <a:lstStyle/>
          <a:p>
            <a:r>
              <a:rPr lang="en-US" dirty="0"/>
              <a:t>Where to find MMU Forms and Procedures</a:t>
            </a:r>
          </a:p>
        </p:txBody>
      </p:sp>
      <p:sp>
        <p:nvSpPr>
          <p:cNvPr id="3" name="Content Placeholder 2"/>
          <p:cNvSpPr>
            <a:spLocks noGrp="1"/>
          </p:cNvSpPr>
          <p:nvPr>
            <p:ph idx="1"/>
          </p:nvPr>
        </p:nvSpPr>
        <p:spPr>
          <a:xfrm>
            <a:off x="1484311" y="1533832"/>
            <a:ext cx="9783458" cy="4894265"/>
          </a:xfrm>
        </p:spPr>
        <p:txBody>
          <a:bodyPr anchor="t">
            <a:noAutofit/>
          </a:bodyPr>
          <a:lstStyle/>
          <a:p>
            <a:r>
              <a:rPr lang="en-US" sz="2800" dirty="0"/>
              <a:t>Begin at the Mount Marty Web-page, then select the following</a:t>
            </a:r>
          </a:p>
          <a:p>
            <a:pPr lvl="1"/>
            <a:r>
              <a:rPr lang="en-US" sz="2800" dirty="0"/>
              <a:t>About Us</a:t>
            </a:r>
          </a:p>
          <a:p>
            <a:pPr lvl="1"/>
            <a:r>
              <a:rPr lang="en-US" sz="2800" dirty="0"/>
              <a:t>Academic Excellence</a:t>
            </a:r>
          </a:p>
          <a:p>
            <a:pPr lvl="1"/>
            <a:r>
              <a:rPr lang="en-US" sz="2800" dirty="0"/>
              <a:t>Institutional Effectiveness</a:t>
            </a:r>
          </a:p>
          <a:p>
            <a:pPr lvl="1"/>
            <a:r>
              <a:rPr lang="en-US" sz="2800" dirty="0"/>
              <a:t>Institutional Review Board (on left side of page)</a:t>
            </a:r>
          </a:p>
          <a:p>
            <a:pPr lvl="1"/>
            <a:r>
              <a:rPr lang="en-US" sz="2800" dirty="0"/>
              <a:t>Scroll down and you will find all of the policies and forms to download and complete</a:t>
            </a:r>
          </a:p>
          <a:p>
            <a:pPr lvl="1"/>
            <a:r>
              <a:rPr lang="en-US" sz="2800" dirty="0"/>
              <a:t>Submissions are sent to Kristy Welker at </a:t>
            </a:r>
            <a:r>
              <a:rPr lang="en-US" sz="2800" dirty="0">
                <a:hlinkClick r:id="rId2"/>
              </a:rPr>
              <a:t>Kristen.welker@mountmarty.edu</a:t>
            </a:r>
            <a:r>
              <a:rPr lang="en-US" sz="2800" dirty="0"/>
              <a:t> </a:t>
            </a:r>
          </a:p>
        </p:txBody>
      </p:sp>
    </p:spTree>
    <p:extLst>
      <p:ext uri="{BB962C8B-B14F-4D97-AF65-F5344CB8AC3E}">
        <p14:creationId xmlns:p14="http://schemas.microsoft.com/office/powerpoint/2010/main" val="37671900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48032"/>
          </a:xfrm>
        </p:spPr>
        <p:txBody>
          <a:bodyPr>
            <a:normAutofit/>
          </a:bodyPr>
          <a:lstStyle/>
          <a:p>
            <a:r>
              <a:rPr lang="en-US" sz="4800" dirty="0"/>
              <a:t>Questions?</a:t>
            </a:r>
          </a:p>
        </p:txBody>
      </p:sp>
      <p:sp>
        <p:nvSpPr>
          <p:cNvPr id="3" name="Content Placeholder 2"/>
          <p:cNvSpPr>
            <a:spLocks noGrp="1"/>
          </p:cNvSpPr>
          <p:nvPr>
            <p:ph idx="1"/>
          </p:nvPr>
        </p:nvSpPr>
        <p:spPr>
          <a:xfrm>
            <a:off x="1484310" y="1818969"/>
            <a:ext cx="10530709" cy="3972232"/>
          </a:xfrm>
        </p:spPr>
        <p:txBody>
          <a:bodyPr anchor="t">
            <a:noAutofit/>
          </a:bodyPr>
          <a:lstStyle/>
          <a:p>
            <a:r>
              <a:rPr lang="en-US" dirty="0"/>
              <a:t>Direct IRB questions to Alan Ferris at </a:t>
            </a:r>
            <a:r>
              <a:rPr lang="en-US" dirty="0">
                <a:hlinkClick r:id="rId2"/>
              </a:rPr>
              <a:t>aferris@mountmarty.edu</a:t>
            </a:r>
            <a:endParaRPr lang="en-US" dirty="0"/>
          </a:p>
          <a:p>
            <a:r>
              <a:rPr lang="en-US" dirty="0"/>
              <a:t>Direct Submission question to Kristy Welker at </a:t>
            </a:r>
            <a:r>
              <a:rPr lang="en-US" dirty="0">
                <a:hlinkClick r:id="rId3"/>
              </a:rPr>
              <a:t>kristywelker@mountmarty.edu</a:t>
            </a:r>
            <a:r>
              <a:rPr lang="en-US" dirty="0"/>
              <a:t> </a:t>
            </a:r>
          </a:p>
          <a:p>
            <a:endParaRPr lang="en-US" dirty="0"/>
          </a:p>
          <a:p>
            <a:r>
              <a:rPr lang="en-US" dirty="0"/>
              <a:t>Submissions can also be mailed to Kristy Welker at</a:t>
            </a:r>
          </a:p>
          <a:p>
            <a:pPr lvl="1"/>
            <a:r>
              <a:rPr lang="en-US" sz="2400" dirty="0"/>
              <a:t>IRB/Kristy Welker</a:t>
            </a:r>
          </a:p>
          <a:p>
            <a:pPr lvl="1"/>
            <a:r>
              <a:rPr lang="en-US" sz="2400" dirty="0"/>
              <a:t>Mount Marty University</a:t>
            </a:r>
          </a:p>
          <a:p>
            <a:pPr lvl="1"/>
            <a:r>
              <a:rPr lang="en-US" sz="2400" dirty="0"/>
              <a:t>1105 West 8</a:t>
            </a:r>
            <a:r>
              <a:rPr lang="en-US" sz="2400" baseline="30000" dirty="0"/>
              <a:t>th</a:t>
            </a:r>
            <a:r>
              <a:rPr lang="en-US" sz="2400" dirty="0"/>
              <a:t> Street</a:t>
            </a:r>
          </a:p>
          <a:p>
            <a:pPr lvl="1"/>
            <a:r>
              <a:rPr lang="en-US" sz="2400" dirty="0"/>
              <a:t>Yankton, SD 57078</a:t>
            </a:r>
          </a:p>
        </p:txBody>
      </p:sp>
    </p:spTree>
    <p:extLst>
      <p:ext uri="{BB962C8B-B14F-4D97-AF65-F5344CB8AC3E}">
        <p14:creationId xmlns:p14="http://schemas.microsoft.com/office/powerpoint/2010/main" val="340642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368491"/>
            <a:ext cx="10018713" cy="1460310"/>
          </a:xfrm>
        </p:spPr>
        <p:txBody>
          <a:bodyPr/>
          <a:lstStyle/>
          <a:p>
            <a:r>
              <a:rPr lang="en-US" dirty="0"/>
              <a:t>Guidelines for the Ethical </a:t>
            </a:r>
            <a:br>
              <a:rPr lang="en-US" dirty="0"/>
            </a:br>
            <a:r>
              <a:rPr lang="en-US" dirty="0"/>
              <a:t>Treatment of Human Participants</a:t>
            </a:r>
          </a:p>
        </p:txBody>
      </p:sp>
      <p:sp>
        <p:nvSpPr>
          <p:cNvPr id="3" name="Content Placeholder 2"/>
          <p:cNvSpPr>
            <a:spLocks noGrp="1"/>
          </p:cNvSpPr>
          <p:nvPr>
            <p:ph idx="1"/>
          </p:nvPr>
        </p:nvSpPr>
        <p:spPr>
          <a:xfrm>
            <a:off x="1484310" y="1907458"/>
            <a:ext cx="10018713" cy="4950542"/>
          </a:xfrm>
        </p:spPr>
        <p:txBody>
          <a:bodyPr anchor="t">
            <a:normAutofit/>
          </a:bodyPr>
          <a:lstStyle/>
          <a:p>
            <a:r>
              <a:rPr lang="en-US" sz="2800" dirty="0"/>
              <a:t>Belmont Report (1979)</a:t>
            </a:r>
          </a:p>
          <a:p>
            <a:pPr lvl="1"/>
            <a:r>
              <a:rPr lang="en-US" sz="2800" dirty="0"/>
              <a:t>Respect for persons - treat each participant as a person</a:t>
            </a:r>
          </a:p>
          <a:p>
            <a:pPr lvl="1"/>
            <a:r>
              <a:rPr lang="en-US" sz="2800" dirty="0"/>
              <a:t>Beneficence – protect participants, secure their well being</a:t>
            </a:r>
          </a:p>
          <a:p>
            <a:pPr lvl="2"/>
            <a:r>
              <a:rPr lang="en-US" sz="2800" dirty="0"/>
              <a:t>Do no Harm</a:t>
            </a:r>
          </a:p>
          <a:p>
            <a:pPr lvl="2"/>
            <a:r>
              <a:rPr lang="en-US" sz="2800" dirty="0"/>
              <a:t>Maximize benefits and minimize harm to each participant</a:t>
            </a:r>
          </a:p>
          <a:p>
            <a:pPr lvl="1"/>
            <a:r>
              <a:rPr lang="en-US" sz="2800" dirty="0"/>
              <a:t>Justice – sense of fairness in distribution of risks and benefits </a:t>
            </a:r>
          </a:p>
        </p:txBody>
      </p:sp>
    </p:spTree>
    <p:extLst>
      <p:ext uri="{BB962C8B-B14F-4D97-AF65-F5344CB8AC3E}">
        <p14:creationId xmlns:p14="http://schemas.microsoft.com/office/powerpoint/2010/main" val="2707515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Modern Guidelines for the Ethical </a:t>
            </a:r>
            <a:br>
              <a:rPr lang="en-US" dirty="0"/>
            </a:br>
            <a:r>
              <a:rPr lang="en-US" dirty="0"/>
              <a:t>Treatment of Human Participants</a:t>
            </a:r>
          </a:p>
        </p:txBody>
      </p:sp>
      <p:sp>
        <p:nvSpPr>
          <p:cNvPr id="3" name="Content Placeholder 2"/>
          <p:cNvSpPr>
            <a:spLocks noGrp="1"/>
          </p:cNvSpPr>
          <p:nvPr>
            <p:ph idx="1"/>
          </p:nvPr>
        </p:nvSpPr>
        <p:spPr>
          <a:xfrm>
            <a:off x="1484310" y="2359741"/>
            <a:ext cx="10018713" cy="3681829"/>
          </a:xfrm>
        </p:spPr>
        <p:txBody>
          <a:bodyPr anchor="t">
            <a:normAutofit fontScale="92500" lnSpcReduction="10000"/>
          </a:bodyPr>
          <a:lstStyle/>
          <a:p>
            <a:r>
              <a:rPr lang="en-US" sz="2800" dirty="0"/>
              <a:t>The Code of Federal Regulations for Research is monitored by the U.S. Department of Health and Human Services</a:t>
            </a:r>
          </a:p>
          <a:p>
            <a:pPr lvl="1"/>
            <a:r>
              <a:rPr lang="en-US" sz="2800" dirty="0"/>
              <a:t>Informed Consent – Do participants know what they are getting into?</a:t>
            </a:r>
          </a:p>
          <a:p>
            <a:pPr lvl="1"/>
            <a:r>
              <a:rPr lang="en-US" sz="2800" dirty="0"/>
              <a:t>Assessment of Risk and Benefits – Do the benefits of the study outweigh the risks to the participants?</a:t>
            </a:r>
          </a:p>
          <a:p>
            <a:pPr lvl="1"/>
            <a:r>
              <a:rPr lang="en-US" sz="2800" dirty="0"/>
              <a:t>Selection of Subjects – How are participants selected, are any at risk populations involved?</a:t>
            </a:r>
          </a:p>
        </p:txBody>
      </p:sp>
    </p:spTree>
    <p:extLst>
      <p:ext uri="{BB962C8B-B14F-4D97-AF65-F5344CB8AC3E}">
        <p14:creationId xmlns:p14="http://schemas.microsoft.com/office/powerpoint/2010/main" val="3709288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86604"/>
            <a:ext cx="10018713" cy="1610435"/>
          </a:xfrm>
        </p:spPr>
        <p:txBody>
          <a:bodyPr>
            <a:normAutofit/>
          </a:bodyPr>
          <a:lstStyle/>
          <a:p>
            <a:r>
              <a:rPr lang="en-US" dirty="0"/>
              <a:t>Mount Marty University Oversight to Ensure </a:t>
            </a:r>
            <a:br>
              <a:rPr lang="en-US" dirty="0"/>
            </a:br>
            <a:r>
              <a:rPr lang="en-US" dirty="0"/>
              <a:t>Compliance with Federal Guidelines</a:t>
            </a:r>
          </a:p>
        </p:txBody>
      </p:sp>
      <p:sp>
        <p:nvSpPr>
          <p:cNvPr id="3" name="Content Placeholder 2"/>
          <p:cNvSpPr>
            <a:spLocks noGrp="1"/>
          </p:cNvSpPr>
          <p:nvPr>
            <p:ph idx="1"/>
          </p:nvPr>
        </p:nvSpPr>
        <p:spPr>
          <a:xfrm>
            <a:off x="1484310" y="1897039"/>
            <a:ext cx="10018713" cy="4517409"/>
          </a:xfrm>
        </p:spPr>
        <p:txBody>
          <a:bodyPr anchor="t">
            <a:noAutofit/>
          </a:bodyPr>
          <a:lstStyle/>
          <a:p>
            <a:r>
              <a:rPr lang="en-US" sz="2800" dirty="0"/>
              <a:t>Institutional Review Board (IRB)</a:t>
            </a:r>
          </a:p>
          <a:p>
            <a:pPr lvl="1"/>
            <a:r>
              <a:rPr lang="en-US" sz="2800" dirty="0"/>
              <a:t>Purpose</a:t>
            </a:r>
          </a:p>
          <a:p>
            <a:pPr lvl="2"/>
            <a:r>
              <a:rPr lang="en-US" sz="2600" dirty="0"/>
              <a:t>Ensure there is informed consent for participants.</a:t>
            </a:r>
          </a:p>
          <a:p>
            <a:pPr lvl="2"/>
            <a:r>
              <a:rPr lang="en-US" sz="2600" dirty="0"/>
              <a:t>Evaluate the risks and benefits of the study.</a:t>
            </a:r>
          </a:p>
          <a:p>
            <a:pPr lvl="2"/>
            <a:r>
              <a:rPr lang="en-US" sz="2600" dirty="0"/>
              <a:t>Ensure that participants are not coerced into participation.</a:t>
            </a:r>
          </a:p>
          <a:p>
            <a:pPr marL="1371600" lvl="3" indent="0">
              <a:buNone/>
            </a:pPr>
            <a:endParaRPr lang="en-US" sz="2400" dirty="0"/>
          </a:p>
        </p:txBody>
      </p:sp>
    </p:spTree>
    <p:extLst>
      <p:ext uri="{BB962C8B-B14F-4D97-AF65-F5344CB8AC3E}">
        <p14:creationId xmlns:p14="http://schemas.microsoft.com/office/powerpoint/2010/main" val="3343263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AB74A-1595-6AD5-2CEE-45668DCE0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149382-9FB4-E989-BE6D-A9F7F7F7D452}"/>
              </a:ext>
            </a:extLst>
          </p:cNvPr>
          <p:cNvSpPr>
            <a:spLocks noGrp="1"/>
          </p:cNvSpPr>
          <p:nvPr>
            <p:ph type="title"/>
          </p:nvPr>
        </p:nvSpPr>
        <p:spPr>
          <a:xfrm>
            <a:off x="688977" y="286604"/>
            <a:ext cx="10814047" cy="1610435"/>
          </a:xfrm>
        </p:spPr>
        <p:txBody>
          <a:bodyPr>
            <a:normAutofit/>
          </a:bodyPr>
          <a:lstStyle/>
          <a:p>
            <a:r>
              <a:rPr lang="en-US" sz="3600" dirty="0"/>
              <a:t>MMU Institutional Review Board (IRB) Membership</a:t>
            </a:r>
          </a:p>
        </p:txBody>
      </p:sp>
      <p:sp>
        <p:nvSpPr>
          <p:cNvPr id="3" name="Content Placeholder 2">
            <a:extLst>
              <a:ext uri="{FF2B5EF4-FFF2-40B4-BE49-F238E27FC236}">
                <a16:creationId xmlns:a16="http://schemas.microsoft.com/office/drawing/2014/main" id="{90283E93-8B95-2EB2-DF88-F17578FF3CE6}"/>
              </a:ext>
            </a:extLst>
          </p:cNvPr>
          <p:cNvSpPr>
            <a:spLocks noGrp="1"/>
          </p:cNvSpPr>
          <p:nvPr>
            <p:ph idx="1"/>
          </p:nvPr>
        </p:nvSpPr>
        <p:spPr>
          <a:xfrm>
            <a:off x="1484310" y="1513115"/>
            <a:ext cx="10018713" cy="4901334"/>
          </a:xfrm>
        </p:spPr>
        <p:txBody>
          <a:bodyPr anchor="t">
            <a:noAutofit/>
          </a:bodyPr>
          <a:lstStyle/>
          <a:p>
            <a:pPr lvl="1"/>
            <a:r>
              <a:rPr lang="en-US" sz="2800" dirty="0"/>
              <a:t>No fewer than 5 members with the following criteria</a:t>
            </a:r>
          </a:p>
          <a:p>
            <a:pPr lvl="2"/>
            <a:r>
              <a:rPr lang="en-US" sz="2600" dirty="0"/>
              <a:t>One member from a scientific area.</a:t>
            </a:r>
          </a:p>
          <a:p>
            <a:pPr lvl="2"/>
            <a:r>
              <a:rPr lang="en-US" sz="2600" dirty="0"/>
              <a:t>One member from a non-scientific area.</a:t>
            </a:r>
          </a:p>
          <a:p>
            <a:pPr lvl="2"/>
            <a:r>
              <a:rPr lang="en-US" sz="2600" dirty="0"/>
              <a:t>One member not affiliated with the University.</a:t>
            </a:r>
          </a:p>
          <a:p>
            <a:pPr lvl="1"/>
            <a:r>
              <a:rPr lang="en-US" sz="2800" dirty="0"/>
              <a:t>Currently have 6 members (Paul Anders [non-science area], Lindsay </a:t>
            </a:r>
            <a:r>
              <a:rPr lang="en-US" sz="2800" dirty="0" err="1"/>
              <a:t>Barthal</a:t>
            </a:r>
            <a:r>
              <a:rPr lang="en-US" sz="2800" dirty="0"/>
              <a:t>, Kathy Magorian, Alan Ferris, Chun Wu, Tom Stanage [not affiliated with MMU], Kristy Welker Coordinator</a:t>
            </a:r>
          </a:p>
          <a:p>
            <a:pPr lvl="1"/>
            <a:r>
              <a:rPr lang="en-US" sz="2800" dirty="0"/>
              <a:t>Appointed to 3-year terms by the President of the University</a:t>
            </a:r>
          </a:p>
          <a:p>
            <a:pPr lvl="2"/>
            <a:r>
              <a:rPr lang="en-US" sz="2600" dirty="0"/>
              <a:t>Can be appointed to an unlimited number of terms</a:t>
            </a:r>
          </a:p>
          <a:p>
            <a:pPr lvl="1"/>
            <a:endParaRPr lang="en-US" sz="2800" dirty="0"/>
          </a:p>
        </p:txBody>
      </p:sp>
    </p:spTree>
    <p:extLst>
      <p:ext uri="{BB962C8B-B14F-4D97-AF65-F5344CB8AC3E}">
        <p14:creationId xmlns:p14="http://schemas.microsoft.com/office/powerpoint/2010/main" val="12869192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9EE26-E780-CBD2-C1FB-7A3FDFFE33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5AB37D-40A5-7A0F-EBD3-CB5596B8E329}"/>
              </a:ext>
            </a:extLst>
          </p:cNvPr>
          <p:cNvSpPr>
            <a:spLocks noGrp="1"/>
          </p:cNvSpPr>
          <p:nvPr>
            <p:ph type="title"/>
          </p:nvPr>
        </p:nvSpPr>
        <p:spPr>
          <a:xfrm>
            <a:off x="1484311" y="286604"/>
            <a:ext cx="10018713" cy="1610435"/>
          </a:xfrm>
        </p:spPr>
        <p:txBody>
          <a:bodyPr/>
          <a:lstStyle/>
          <a:p>
            <a:r>
              <a:rPr lang="en-US" dirty="0"/>
              <a:t>What the MMU IRB Committee Reviews</a:t>
            </a:r>
          </a:p>
        </p:txBody>
      </p:sp>
      <p:sp>
        <p:nvSpPr>
          <p:cNvPr id="3" name="Content Placeholder 2">
            <a:extLst>
              <a:ext uri="{FF2B5EF4-FFF2-40B4-BE49-F238E27FC236}">
                <a16:creationId xmlns:a16="http://schemas.microsoft.com/office/drawing/2014/main" id="{8DD6D828-522F-77D5-7CF2-1DC009151662}"/>
              </a:ext>
            </a:extLst>
          </p:cNvPr>
          <p:cNvSpPr>
            <a:spLocks noGrp="1"/>
          </p:cNvSpPr>
          <p:nvPr>
            <p:ph idx="1"/>
          </p:nvPr>
        </p:nvSpPr>
        <p:spPr>
          <a:xfrm>
            <a:off x="1484310" y="1897039"/>
            <a:ext cx="10457319" cy="4517409"/>
          </a:xfrm>
        </p:spPr>
        <p:txBody>
          <a:bodyPr anchor="t">
            <a:noAutofit/>
          </a:bodyPr>
          <a:lstStyle/>
          <a:p>
            <a:r>
              <a:rPr lang="en-US" sz="3400" dirty="0"/>
              <a:t>Risk to participants</a:t>
            </a:r>
          </a:p>
          <a:p>
            <a:pPr lvl="1"/>
            <a:r>
              <a:rPr lang="en-US" sz="3000" dirty="0"/>
              <a:t>Is there minimal risk or more than more than minimal risk?</a:t>
            </a:r>
          </a:p>
          <a:p>
            <a:r>
              <a:rPr lang="en-US" sz="3400" dirty="0"/>
              <a:t>Selection of participants</a:t>
            </a:r>
          </a:p>
          <a:p>
            <a:pPr lvl="1"/>
            <a:r>
              <a:rPr lang="en-US" sz="3000" dirty="0"/>
              <a:t>Is it voluntary, are they selected fairly?</a:t>
            </a:r>
          </a:p>
          <a:p>
            <a:r>
              <a:rPr lang="en-US" sz="3400" dirty="0"/>
              <a:t>Informed consent</a:t>
            </a:r>
          </a:p>
          <a:p>
            <a:pPr lvl="1"/>
            <a:r>
              <a:rPr lang="en-US" sz="3000" dirty="0"/>
              <a:t>Do participants know what they are getting involved with and do they know they can quit at any time?</a:t>
            </a:r>
          </a:p>
        </p:txBody>
      </p:sp>
    </p:spTree>
    <p:extLst>
      <p:ext uri="{BB962C8B-B14F-4D97-AF65-F5344CB8AC3E}">
        <p14:creationId xmlns:p14="http://schemas.microsoft.com/office/powerpoint/2010/main" val="1829634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Procedures to Ensure </a:t>
            </a:r>
            <a:br>
              <a:rPr lang="en-US" dirty="0"/>
            </a:br>
            <a:r>
              <a:rPr lang="en-US" dirty="0"/>
              <a:t>Compliance with Federal Guidelines</a:t>
            </a:r>
          </a:p>
        </p:txBody>
      </p:sp>
      <p:sp>
        <p:nvSpPr>
          <p:cNvPr id="3" name="Content Placeholder 2"/>
          <p:cNvSpPr>
            <a:spLocks noGrp="1"/>
          </p:cNvSpPr>
          <p:nvPr>
            <p:ph idx="1"/>
          </p:nvPr>
        </p:nvSpPr>
        <p:spPr>
          <a:xfrm>
            <a:off x="1484310" y="685800"/>
            <a:ext cx="10018713" cy="5619465"/>
          </a:xfrm>
        </p:spPr>
        <p:txBody>
          <a:bodyPr>
            <a:normAutofit/>
          </a:bodyPr>
          <a:lstStyle/>
          <a:p>
            <a:r>
              <a:rPr lang="en-US" sz="2800" dirty="0"/>
              <a:t>All faculty research, and research completed for master’s or doctorate degree must be known to the IRB.</a:t>
            </a:r>
          </a:p>
          <a:p>
            <a:pPr lvl="1"/>
            <a:r>
              <a:rPr lang="en-US" sz="2800" dirty="0"/>
              <a:t>Not all research requires IRB approval.</a:t>
            </a:r>
          </a:p>
        </p:txBody>
      </p:sp>
    </p:spTree>
    <p:extLst>
      <p:ext uri="{BB962C8B-B14F-4D97-AF65-F5344CB8AC3E}">
        <p14:creationId xmlns:p14="http://schemas.microsoft.com/office/powerpoint/2010/main" val="41950455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327</TotalTime>
  <Words>2260</Words>
  <Application>Microsoft Office PowerPoint</Application>
  <PresentationFormat>Widescreen</PresentationFormat>
  <Paragraphs>181</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Corbel</vt:lpstr>
      <vt:lpstr>Parallax</vt:lpstr>
      <vt:lpstr>Mount Marty University Orientation for Conducting Research with Human Participants</vt:lpstr>
      <vt:lpstr>Why do we need guidelines for research with human participants?</vt:lpstr>
      <vt:lpstr>Public Outcry from research</vt:lpstr>
      <vt:lpstr>Guidelines for the Ethical  Treatment of Human Participants</vt:lpstr>
      <vt:lpstr>Modern Guidelines for the Ethical  Treatment of Human Participants</vt:lpstr>
      <vt:lpstr>Mount Marty University Oversight to Ensure  Compliance with Federal Guidelines</vt:lpstr>
      <vt:lpstr>MMU Institutional Review Board (IRB) Membership</vt:lpstr>
      <vt:lpstr>What the MMU IRB Committee Reviews</vt:lpstr>
      <vt:lpstr>Procedures to Ensure  Compliance with Federal Guidelines</vt:lpstr>
      <vt:lpstr>Three Levels of IRB Involvement (Overview)</vt:lpstr>
      <vt:lpstr>Exempt from IRB Review (1 of 4)</vt:lpstr>
      <vt:lpstr>Exempt from IRB Review (2 of 4)</vt:lpstr>
      <vt:lpstr>Exempt from IRB Review (3 of 4)</vt:lpstr>
      <vt:lpstr>Exempt from IRB Review (4 of 4)</vt:lpstr>
      <vt:lpstr>Expedited Review (1 of 6) (only one committee member reviews the proposal)</vt:lpstr>
      <vt:lpstr>Expedited Review (2 of 6)</vt:lpstr>
      <vt:lpstr>Expedited Review (3 of 6)</vt:lpstr>
      <vt:lpstr>Expedited Review (4 of 6)</vt:lpstr>
      <vt:lpstr>Expedited Review (5 of 6)</vt:lpstr>
      <vt:lpstr>Expedited Review (6 of 6)</vt:lpstr>
      <vt:lpstr>Research Needing Full IRB Review Either Condition Exists</vt:lpstr>
      <vt:lpstr>Other Situations That Need IRB Attention</vt:lpstr>
      <vt:lpstr>So what level of IRB involvement  will my study need?</vt:lpstr>
      <vt:lpstr>Flowchart to help you determine what level of IRB involvement is required</vt:lpstr>
      <vt:lpstr>Flowchart to help you determine what level of IRB involvement is required</vt:lpstr>
      <vt:lpstr>Flowchart continues</vt:lpstr>
      <vt:lpstr>Flowchart continues</vt:lpstr>
      <vt:lpstr>Flowchart continues</vt:lpstr>
      <vt:lpstr>What the IRB committee will not do</vt:lpstr>
      <vt:lpstr>What the IRB committee will do</vt:lpstr>
      <vt:lpstr>What is the IRB options with a proposal</vt:lpstr>
      <vt:lpstr>How long does it take to get IRB Approval</vt:lpstr>
      <vt:lpstr>What you need to do before you  submit your proposal to the IRB</vt:lpstr>
      <vt:lpstr>MMU CITI Training Process</vt:lpstr>
      <vt:lpstr>Where to find MMU Forms and Procedures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Mount Marty College R</dc:title>
  <dc:creator>Alan Ferris</dc:creator>
  <cp:lastModifiedBy>Alan Ferris</cp:lastModifiedBy>
  <cp:revision>38</cp:revision>
  <cp:lastPrinted>2025-03-16T21:30:25Z</cp:lastPrinted>
  <dcterms:created xsi:type="dcterms:W3CDTF">2018-03-17T20:14:49Z</dcterms:created>
  <dcterms:modified xsi:type="dcterms:W3CDTF">2025-03-24T14:33:56Z</dcterms:modified>
</cp:coreProperties>
</file>